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9" r:id="rId5"/>
    <p:sldId id="268" r:id="rId6"/>
    <p:sldId id="270" r:id="rId7"/>
    <p:sldId id="271" r:id="rId8"/>
    <p:sldId id="280" r:id="rId9"/>
    <p:sldId id="261" r:id="rId10"/>
    <p:sldId id="281" r:id="rId11"/>
    <p:sldId id="276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67" autoAdjust="0"/>
  </p:normalViewPr>
  <p:slideViewPr>
    <p:cSldViewPr>
      <p:cViewPr varScale="1">
        <p:scale>
          <a:sx n="71" d="100"/>
          <a:sy n="71" d="100"/>
        </p:scale>
        <p:origin x="1786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91DB-CBCC-4E2E-855E-04ECD666D010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D219-43AC-4DEF-9643-C061E9C91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97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9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47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9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="0" i="0" dirty="0">
              <a:solidFill>
                <a:srgbClr val="000000"/>
              </a:solidFill>
              <a:effectLst/>
              <a:latin typeface="RO San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2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69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28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14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F6E0D-1B8D-431F-AA70-A89219572A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56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0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7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2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4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0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9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5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51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3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F731-FE0E-47AA-879E-923398599BB3}" type="datetimeFigureOut">
              <a:rPr lang="nl-NL" smtClean="0"/>
              <a:t>24-2-2023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0387-8AD6-4752-9B57-528946107C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1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belastingdienst.nl/wps/wcm/connect/nl/toeslagen/toeslag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347614"/>
            <a:ext cx="3776464" cy="2270075"/>
          </a:xfrm>
        </p:spPr>
        <p:txBody>
          <a:bodyPr>
            <a:normAutofit/>
          </a:bodyPr>
          <a:lstStyle/>
          <a:p>
            <a:r>
              <a:rPr lang="nl-NL" sz="5400" dirty="0">
                <a:latin typeface="Georgia" pitchFamily="18" charset="0"/>
              </a:rPr>
              <a:t>Werkatelier armoede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4587974"/>
            <a:ext cx="3920480" cy="289198"/>
          </a:xfrm>
        </p:spPr>
        <p:txBody>
          <a:bodyPr>
            <a:normAutofit fontScale="47500" lnSpcReduction="20000"/>
          </a:bodyPr>
          <a:lstStyle/>
          <a:p>
            <a:r>
              <a:rPr lang="nl-NL" i="1" dirty="0">
                <a:solidFill>
                  <a:schemeClr val="tx1"/>
                </a:solidFill>
                <a:latin typeface="Georgia" pitchFamily="18" charset="0"/>
              </a:rPr>
              <a:t>24 januari 2023 	Peter van Zoeren</a:t>
            </a:r>
          </a:p>
        </p:txBody>
      </p:sp>
    </p:spTree>
    <p:extLst>
      <p:ext uri="{BB962C8B-B14F-4D97-AF65-F5344CB8AC3E}">
        <p14:creationId xmlns:p14="http://schemas.microsoft.com/office/powerpoint/2010/main" val="391398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Gemeentelijke regelingen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63802" y="1261794"/>
            <a:ext cx="70567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Minimaregelingen</a:t>
            </a:r>
          </a:p>
          <a:p>
            <a:pPr marL="742950" lvl="1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Zie volgende dia.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Doorbraakmethode</a:t>
            </a:r>
          </a:p>
          <a:p>
            <a:pPr marL="742950" lvl="1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Voor inwoners die tussen wal en schip vallen en vastlopen in de regels kan maatwerk geboden worden. 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Vroeg Eropaf</a:t>
            </a:r>
          </a:p>
          <a:p>
            <a:pPr marL="742950" lvl="1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Medewerker Sociaal Team en Schuldhulpverlener op huisbezoek om hulp te beiden bij meerdere betalingsachterstanden nutsbedrijven zorgverzekeraar en verhuurder.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Schuldhulpverlening</a:t>
            </a:r>
          </a:p>
          <a:p>
            <a:pPr marL="742950" lvl="1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Bij hoge schulden wordt een regeling getroffen met schuldeisers om binnen 3 jaar schuldenvrij te zijn. Dit wordt 1,5 jaar. 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Verduurzamingsmaatregelen</a:t>
            </a:r>
          </a:p>
          <a:p>
            <a:pPr marL="742950" lvl="1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Bijv. energiecoaches die helpen met verduurzamen en het verstrekken van energieboxen waarmee mensen hun woning kunnen verduurzamen. </a:t>
            </a:r>
          </a:p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0E0A378-8DAF-4AB0-84AB-588E3584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574553"/>
            <a:ext cx="2088232" cy="15405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BF9BAC-69CC-4B56-B5C4-7FD1F6F3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510" y="3361988"/>
            <a:ext cx="1540583" cy="154058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Minimaregelingen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51616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Verhoging inkomensgrens naar 130% bijstandsnorm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Bijzondere bijstand (bijv. voor </a:t>
            </a: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bewindvoeringkosten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zorgkosten die niet worden vergoed).</a:t>
            </a:r>
          </a:p>
          <a:p>
            <a:pPr marL="285750" indent="-285750">
              <a:buFontTx/>
              <a:buChar char="-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Kindpakket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(schoolkosten / fiets/ sportkleding)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Individuele inkomenstoeslag voor langdurig laag inkomen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Verenigingsactiviteiten (sport)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Culturele activiteiten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Laptop regeling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Tegemoetkoming premie aanvullende zorgverzekering</a:t>
            </a:r>
          </a:p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470796-9E8E-4D8A-A9BF-DB767C07C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024" y="2633215"/>
            <a:ext cx="1394250" cy="23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0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627534"/>
            <a:ext cx="2448272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7500" dirty="0">
                <a:latin typeface="Georgia" pitchFamily="18" charset="0"/>
              </a:rPr>
              <a:t>1.</a:t>
            </a:r>
            <a:endParaRPr lang="nl-NL" sz="175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067944" y="339502"/>
            <a:ext cx="4176464" cy="22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400" dirty="0">
                <a:latin typeface="Georgia" pitchFamily="18" charset="0"/>
              </a:rPr>
              <a:t>Landelijke regelingen</a:t>
            </a:r>
          </a:p>
        </p:txBody>
      </p:sp>
    </p:spTree>
    <p:extLst>
      <p:ext uri="{BB962C8B-B14F-4D97-AF65-F5344CB8AC3E}">
        <p14:creationId xmlns:p14="http://schemas.microsoft.com/office/powerpoint/2010/main" val="408316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50822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Ontwikkelingen in landelijke regelingen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Prijsplafond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Energietoeslag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Stijging minimumloon en daaraan gekoppelde uitkeringen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Huurverlaging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Stijging Toeslagen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Arbeidskorting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Verlaging inkomensbelasting</a:t>
            </a:r>
          </a:p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5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Prijsplafond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59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Elektriciteit: 2.900 kWh per jaar  / 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€ 0,40 per kWh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Gas: 1.200 kuub per jaar / 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€ 1,45 per kuub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Boven plafond gelden de tarieven van energieleverancier</a:t>
            </a:r>
            <a:endParaRPr lang="nl-NL" sz="14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tot 60% van huishoudens heeft een energieverbruik onder het plafond.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BAC73E-9365-481D-8E4C-B3A59E00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29" y="1515822"/>
            <a:ext cx="3199922" cy="25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Energietoeslag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6551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Energietoeslag 2022 kan aangevraagd worden tot 1 april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Energietoeslag 2023 kan vanaf maart 2023 aangevraagd worden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Betaald in delen: 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€500 in maart €800 na juni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Verhoging inkomensgrens naar 130% voorgelegd bij de gemeenteraad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A1DD57-E7F3-4587-B3DB-E6AC47915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40744"/>
            <a:ext cx="2952328" cy="194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22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Minimumlonen, uitkeringen en belastingen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Minimumloon stijgt met 10%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Bij volledig dienstverband van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€1.756 naar €1.934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Uitkeringen stijgen (bijstand, Wajong IOAW IOW WAO etc.) 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Arbeidskorting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Verlaging inkomensbelasting</a:t>
            </a:r>
          </a:p>
        </p:txBody>
      </p:sp>
    </p:spTree>
    <p:extLst>
      <p:ext uri="{BB962C8B-B14F-4D97-AF65-F5344CB8AC3E}">
        <p14:creationId xmlns:p14="http://schemas.microsoft.com/office/powerpoint/2010/main" val="55251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3802" y="420936"/>
            <a:ext cx="5915000" cy="105574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latin typeface="Georgia" pitchFamily="18" charset="0"/>
              </a:rPr>
              <a:t>Verhoging Toeslagen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cxnSp>
        <p:nvCxnSpPr>
          <p:cNvPr id="8" name="Rechte verbindingslijn 7"/>
          <p:cNvCxnSpPr/>
          <p:nvPr/>
        </p:nvCxnSpPr>
        <p:spPr>
          <a:xfrm>
            <a:off x="467544" y="41151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46856" y="1573373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Zorgtoeslag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Huurtoeslag</a:t>
            </a:r>
          </a:p>
          <a:p>
            <a:pPr marL="285750" indent="-285750">
              <a:buFontTx/>
              <a:buChar char="-"/>
            </a:pPr>
            <a:r>
              <a:rPr lang="nl-NL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Kindgebonden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budget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Kinderopvangtoeslag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Zie </a:t>
            </a:r>
            <a:r>
              <a:rPr lang="nl-NL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toeslagen.nl 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AF34153-E621-49B9-8A2C-4DA73F64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23501"/>
            <a:ext cx="43243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2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80" y="502065"/>
            <a:ext cx="1870364" cy="66917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72FAD75-0E6A-4BEA-8799-E4541657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32AE77-1CF3-44AF-A22F-D246CBA5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78"/>
            <a:ext cx="9144000" cy="5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627534"/>
            <a:ext cx="2448272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7500" dirty="0">
                <a:latin typeface="Georgia" pitchFamily="18" charset="0"/>
              </a:rPr>
              <a:t>2.</a:t>
            </a:r>
            <a:endParaRPr lang="nl-NL" sz="175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067944" y="339502"/>
            <a:ext cx="4176464" cy="22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5400" dirty="0">
                <a:latin typeface="Georgia" pitchFamily="18" charset="0"/>
              </a:rPr>
              <a:t>Wat doet de gemeente</a:t>
            </a:r>
          </a:p>
        </p:txBody>
      </p:sp>
    </p:spTree>
    <p:extLst>
      <p:ext uri="{BB962C8B-B14F-4D97-AF65-F5344CB8AC3E}">
        <p14:creationId xmlns:p14="http://schemas.microsoft.com/office/powerpoint/2010/main" val="10732546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307</Words>
  <Application>Microsoft Office PowerPoint</Application>
  <PresentationFormat>Diavoorstelling (16:9)</PresentationFormat>
  <Paragraphs>68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RO Sans</vt:lpstr>
      <vt:lpstr>Verdana</vt:lpstr>
      <vt:lpstr>Kantoorthema</vt:lpstr>
      <vt:lpstr>Werkatelier armoede</vt:lpstr>
      <vt:lpstr>PowerPoint-presentatie</vt:lpstr>
      <vt:lpstr>Ontwikkelingen in landelijke regelingen</vt:lpstr>
      <vt:lpstr>Prijsplafond</vt:lpstr>
      <vt:lpstr>Energietoeslag</vt:lpstr>
      <vt:lpstr>Minimumlonen, uitkeringen en belastingen</vt:lpstr>
      <vt:lpstr>Verhoging Toeslagen</vt:lpstr>
      <vt:lpstr>PowerPoint-presentatie</vt:lpstr>
      <vt:lpstr>PowerPoint-presentatie</vt:lpstr>
      <vt:lpstr>Gemeentelijke regelingen</vt:lpstr>
      <vt:lpstr>Minimaregelingen</vt:lpstr>
    </vt:vector>
  </TitlesOfParts>
  <Company>Gemeente Woudenberg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Marianne van der Lee</dc:creator>
  <cp:lastModifiedBy>Chantal van Dieteren</cp:lastModifiedBy>
  <cp:revision>18</cp:revision>
  <dcterms:created xsi:type="dcterms:W3CDTF">2013-10-10T11:26:45Z</dcterms:created>
  <dcterms:modified xsi:type="dcterms:W3CDTF">2023-02-24T16:35:13Z</dcterms:modified>
</cp:coreProperties>
</file>