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335" r:id="rId3"/>
    <p:sldId id="306" r:id="rId4"/>
    <p:sldId id="287" r:id="rId5"/>
    <p:sldId id="337" r:id="rId6"/>
    <p:sldId id="336" r:id="rId7"/>
    <p:sldId id="273" r:id="rId8"/>
  </p:sldIdLst>
  <p:sldSz cx="9144000" cy="6858000" type="screen4x3"/>
  <p:notesSz cx="6669088" cy="9926638"/>
  <p:defaultTextStyle>
    <a:defPPr>
      <a:defRPr lang="nl-NL"/>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B8D050"/>
    <a:srgbClr val="008000"/>
    <a:srgbClr val="620D69"/>
    <a:srgbClr val="0090AB"/>
    <a:srgbClr val="0066FF"/>
    <a:srgbClr val="663079"/>
    <a:srgbClr val="731472"/>
    <a:srgbClr val="FFFFFF"/>
    <a:srgbClr val="986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516" autoAdjust="0"/>
  </p:normalViewPr>
  <p:slideViewPr>
    <p:cSldViewPr snapToGrid="0" snapToObjects="1">
      <p:cViewPr varScale="1">
        <p:scale>
          <a:sx n="46" d="100"/>
          <a:sy n="46" d="100"/>
        </p:scale>
        <p:origin x="1860" y="36"/>
      </p:cViewPr>
      <p:guideLst>
        <p:guide orient="horz" pos="2160"/>
        <p:guide pos="2880"/>
      </p:guideLst>
    </p:cSldViewPr>
  </p:slideViewPr>
  <p:notesTextViewPr>
    <p:cViewPr>
      <p:scale>
        <a:sx n="100" d="100"/>
        <a:sy n="100" d="100"/>
      </p:scale>
      <p:origin x="0" y="0"/>
    </p:cViewPr>
  </p:notesTextViewPr>
  <p:notesViewPr>
    <p:cSldViewPr snapToGrid="0" snapToObjects="1">
      <p:cViewPr>
        <p:scale>
          <a:sx n="100" d="100"/>
          <a:sy n="100" d="100"/>
        </p:scale>
        <p:origin x="-1644" y="205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889938" cy="496332"/>
          </a:xfrm>
          <a:prstGeom prst="rect">
            <a:avLst/>
          </a:prstGeom>
        </p:spPr>
        <p:txBody>
          <a:bodyPr vert="horz" lIns="91428" tIns="45714" rIns="91428" bIns="45714"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28" tIns="45714" rIns="91428" bIns="45714" rtlCol="0"/>
          <a:lstStyle>
            <a:lvl1pPr algn="r">
              <a:defRPr sz="1200"/>
            </a:lvl1pPr>
          </a:lstStyle>
          <a:p>
            <a:fld id="{3F5B15AC-B684-4120-82AA-FF05F3982491}" type="datetimeFigureOut">
              <a:rPr lang="nl-NL" smtClean="0"/>
              <a:t>7-2-2021</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28" tIns="45714" rIns="91428" bIns="45714" rtlCol="0" anchor="ctr"/>
          <a:lstStyle/>
          <a:p>
            <a:endParaRPr lang="nl-NL"/>
          </a:p>
        </p:txBody>
      </p:sp>
      <p:sp>
        <p:nvSpPr>
          <p:cNvPr id="5" name="Tijdelijke aanduiding voor notities 4"/>
          <p:cNvSpPr>
            <a:spLocks noGrp="1"/>
          </p:cNvSpPr>
          <p:nvPr>
            <p:ph type="body" sz="quarter" idx="3"/>
          </p:nvPr>
        </p:nvSpPr>
        <p:spPr>
          <a:xfrm>
            <a:off x="666909" y="4715154"/>
            <a:ext cx="5335270" cy="4466987"/>
          </a:xfrm>
          <a:prstGeom prst="rect">
            <a:avLst/>
          </a:prstGeom>
        </p:spPr>
        <p:txBody>
          <a:bodyPr vert="horz" lIns="91428" tIns="45714" rIns="91428" bIns="4571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28583"/>
            <a:ext cx="2889938" cy="496332"/>
          </a:xfrm>
          <a:prstGeom prst="rect">
            <a:avLst/>
          </a:prstGeom>
        </p:spPr>
        <p:txBody>
          <a:bodyPr vert="horz" lIns="91428" tIns="45714" rIns="91428" bIns="45714"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28" tIns="45714" rIns="91428" bIns="45714" rtlCol="0" anchor="b"/>
          <a:lstStyle>
            <a:lvl1pPr algn="r">
              <a:defRPr sz="1200"/>
            </a:lvl1pPr>
          </a:lstStyle>
          <a:p>
            <a:fld id="{E17A19C1-D485-4068-979F-E4394060AA16}" type="slidenum">
              <a:rPr lang="nl-NL" smtClean="0"/>
              <a:t>‹nr.›</a:t>
            </a:fld>
            <a:endParaRPr lang="nl-NL"/>
          </a:p>
        </p:txBody>
      </p:sp>
    </p:spTree>
    <p:extLst>
      <p:ext uri="{BB962C8B-B14F-4D97-AF65-F5344CB8AC3E}">
        <p14:creationId xmlns:p14="http://schemas.microsoft.com/office/powerpoint/2010/main" val="162017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Dank dat ik deze presentatie over preventie mag geven bij de bezuinigingsdialoog. </a:t>
            </a:r>
          </a:p>
          <a:p>
            <a:r>
              <a:rPr lang="nl-NL" dirty="0"/>
              <a:t>Wij worden met z’n allen steeds ouder. En we willen natuurlijk graag gezond blijven. En hoe kan preventie hierbij helpen?</a:t>
            </a:r>
          </a:p>
          <a:p>
            <a:endParaRPr lang="nl-NL" dirty="0"/>
          </a:p>
        </p:txBody>
      </p:sp>
      <p:sp>
        <p:nvSpPr>
          <p:cNvPr id="4" name="Tijdelijke aanduiding voor dianummer 3"/>
          <p:cNvSpPr>
            <a:spLocks noGrp="1"/>
          </p:cNvSpPr>
          <p:nvPr>
            <p:ph type="sldNum" sz="quarter" idx="10"/>
          </p:nvPr>
        </p:nvSpPr>
        <p:spPr/>
        <p:txBody>
          <a:bodyPr/>
          <a:lstStyle/>
          <a:p>
            <a:fld id="{E17A19C1-D485-4068-979F-E4394060AA16}" type="slidenum">
              <a:rPr lang="nl-NL" smtClean="0"/>
              <a:t>1</a:t>
            </a:fld>
            <a:endParaRPr lang="nl-NL"/>
          </a:p>
        </p:txBody>
      </p:sp>
    </p:spTree>
    <p:extLst>
      <p:ext uri="{BB962C8B-B14F-4D97-AF65-F5344CB8AC3E}">
        <p14:creationId xmlns:p14="http://schemas.microsoft.com/office/powerpoint/2010/main" val="297048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lang en gezond leven</a:t>
            </a:r>
            <a:r>
              <a:rPr lang="nl-NL" baseline="0" dirty="0"/>
              <a:t> vinden we belangrijk. In de figuur staat de ‘knoppen/raderen’ die de gezondheid beïnvloeden.</a:t>
            </a:r>
            <a:r>
              <a:rPr lang="nl-NL" dirty="0"/>
              <a:t> De gemeente Woudenberg hanteert dit model ook als basis voor het Beleidskader Sociaal domein</a:t>
            </a:r>
            <a:r>
              <a:rPr lang="nl-NL" baseline="0" dirty="0"/>
              <a:t>. Het model is al eerder bij deze bezuinigingsdialoog gepresenteerd, daarom ga ik er nu niet verder op in. Onderdelen ervan komen wel terug in deze presentatie.</a:t>
            </a:r>
          </a:p>
          <a:p>
            <a:endParaRPr lang="nl-NL" baseline="0" dirty="0"/>
          </a:p>
          <a:p>
            <a:r>
              <a:rPr lang="nl-NL" baseline="0" dirty="0"/>
              <a:t>Met de meeste mensen in Woudenberg gaat het gelukkig goed. Bijna 85% van de mensen in Woudenberg geeft aan dat zij hun gezondheid goed of zeer goed vinden. Dat is 5% hoger dan in de rest van de provincie en Nederland.</a:t>
            </a:r>
          </a:p>
          <a:p>
            <a:endParaRPr lang="nl-NL" baseline="0" dirty="0"/>
          </a:p>
          <a:p>
            <a:r>
              <a:rPr lang="nl-NL" baseline="0" dirty="0"/>
              <a:t>Dat betekent natuurlijk ook dat zo’n 15% van de mensen zich minder gezond voelt. Dan kan zich uiten in lichamelijke klachten, maar ook in gevoel van eenzaam zijn. Hoe kunnen we met preventie zorgen dat mensen die zich nu goed voelen, dat behouden, en dat mensen waar het nu minder goed mee gaat, zich beter gaan voelen?</a:t>
            </a:r>
          </a:p>
          <a:p>
            <a:endParaRPr lang="nl-NL" baseline="0" dirty="0"/>
          </a:p>
          <a:p>
            <a:pPr lvl="0"/>
            <a:r>
              <a:rPr lang="nl-NL" dirty="0"/>
              <a:t>Het nemen van preventieve maatregelen is voor een deel wettelijk vastgelegd, bijvoorbeeld in:</a:t>
            </a:r>
          </a:p>
          <a:p>
            <a:pPr marL="171426" indent="-171426">
              <a:buFontTx/>
              <a:buChar char="-"/>
            </a:pPr>
            <a:r>
              <a:rPr lang="nl-NL" dirty="0"/>
              <a:t>Wet werk in inkomen, die zorgt dat mensen een minimum inkomen hebben</a:t>
            </a:r>
          </a:p>
          <a:p>
            <a:pPr marL="171426" indent="-171426">
              <a:buFontTx/>
              <a:buChar char="-"/>
            </a:pPr>
            <a:r>
              <a:rPr lang="nl-NL" dirty="0"/>
              <a:t>Wet Publieke Gezondheid, waarin is geregeld dat alle kinderen kunnen worden gevaccineerd en opvoedondersteuning kunnen krijgen</a:t>
            </a:r>
          </a:p>
          <a:p>
            <a:pPr marL="171426" indent="-171426">
              <a:buFontTx/>
              <a:buChar char="-"/>
            </a:pPr>
            <a:r>
              <a:rPr lang="nl-NL" dirty="0"/>
              <a:t>WMO, waarin staat dat mensen zowel hulp krijgen bijvoorbeeld bij het huishouden, of een </a:t>
            </a:r>
            <a:r>
              <a:rPr lang="nl-NL" dirty="0" err="1"/>
              <a:t>scootmobiel</a:t>
            </a:r>
            <a:r>
              <a:rPr lang="nl-NL" dirty="0"/>
              <a:t>, maar ook dat gemeenten aan de slag gaat met eenzaamheid en welbevinden</a:t>
            </a:r>
          </a:p>
          <a:p>
            <a:pPr marL="171426" indent="-171426">
              <a:buFontTx/>
              <a:buChar char="-"/>
            </a:pPr>
            <a:r>
              <a:rPr lang="nl-NL" dirty="0"/>
              <a:t>Milieunormen (bijv Wet Geluidhinder)</a:t>
            </a:r>
          </a:p>
          <a:p>
            <a:pPr defTabSz="914273">
              <a:defRPr/>
            </a:pPr>
            <a:r>
              <a:rPr lang="nl-NL" dirty="0"/>
              <a:t>Deze wetten geven handvatten voor het invullen van preventieve maatregelen en interventies. Op lokaal niveau moet je kijken waar de behoeften liggen en daar een sluitende preventieaanpak op maken (per doelgroep/thema/wijk etc).</a:t>
            </a:r>
          </a:p>
          <a:p>
            <a:endParaRPr lang="nl-NL" dirty="0"/>
          </a:p>
        </p:txBody>
      </p:sp>
      <p:sp>
        <p:nvSpPr>
          <p:cNvPr id="4" name="Tijdelijke aanduiding voor dianummer 3"/>
          <p:cNvSpPr>
            <a:spLocks noGrp="1"/>
          </p:cNvSpPr>
          <p:nvPr>
            <p:ph type="sldNum" sz="quarter" idx="10"/>
          </p:nvPr>
        </p:nvSpPr>
        <p:spPr/>
        <p:txBody>
          <a:bodyPr/>
          <a:lstStyle/>
          <a:p>
            <a:fld id="{9713D275-70C4-4A22-AE90-EEA8C448D0F3}" type="slidenum">
              <a:rPr lang="nl-NL" smtClean="0"/>
              <a:t>2</a:t>
            </a:fld>
            <a:endParaRPr lang="nl-NL"/>
          </a:p>
        </p:txBody>
      </p:sp>
    </p:spTree>
    <p:extLst>
      <p:ext uri="{BB962C8B-B14F-4D97-AF65-F5344CB8AC3E}">
        <p14:creationId xmlns:p14="http://schemas.microsoft.com/office/powerpoint/2010/main" val="395244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De Rijksoverheid heeft gemeenten gevraagd om in hun gezondheidsbeleid rekening te houden met het verkleinen van sociaal economische gezondheidsverschillen.</a:t>
            </a:r>
          </a:p>
          <a:p>
            <a:r>
              <a:rPr lang="nl-NL" baseline="0" dirty="0"/>
              <a:t>Er is een duidelijke relatie tussen het niveau van opleiding dat mensen hebben, en hun gezondheid. Mensen met een lagere opleiding leven gemiddeld 6 jaar korter dan mensen met een hoge opleiding. Bovendien leven zij 18 jaar korter in een goede gezondheid.</a:t>
            </a:r>
          </a:p>
          <a:p>
            <a:endParaRPr lang="nl-NL" baseline="0" dirty="0"/>
          </a:p>
          <a:p>
            <a:r>
              <a:rPr lang="nl-NL" baseline="0" dirty="0"/>
              <a:t>In de figuur ziet u links een aantal blauwe balkjes. Het meest linkse balkje laat zien dat ruim 45% van de mensen met een lage opleiding aangeven dat zij hun gezondheid als minder goed ervaren, versus 10% van de mensen met een hoge opleiding (het lichtblauwe balkje). </a:t>
            </a:r>
          </a:p>
          <a:p>
            <a:endParaRPr lang="nl-NL" baseline="0" dirty="0"/>
          </a:p>
          <a:p>
            <a:r>
              <a:rPr lang="nl-NL" baseline="0" dirty="0"/>
              <a:t>Daarnaast is er een verschil te zien bij mensen met of zonder migratieachtergrond. 5% van de mensen in Woudenberg heeft een migratieachtergrond.</a:t>
            </a:r>
          </a:p>
        </p:txBody>
      </p:sp>
      <p:sp>
        <p:nvSpPr>
          <p:cNvPr id="4" name="Tijdelijke aanduiding voor dianummer 3"/>
          <p:cNvSpPr>
            <a:spLocks noGrp="1"/>
          </p:cNvSpPr>
          <p:nvPr>
            <p:ph type="sldNum" sz="quarter" idx="10"/>
          </p:nvPr>
        </p:nvSpPr>
        <p:spPr/>
        <p:txBody>
          <a:bodyPr/>
          <a:lstStyle/>
          <a:p>
            <a:fld id="{E17A19C1-D485-4068-979F-E4394060AA16}" type="slidenum">
              <a:rPr lang="nl-NL" smtClean="0"/>
              <a:t>3</a:t>
            </a:fld>
            <a:endParaRPr lang="nl-NL"/>
          </a:p>
        </p:txBody>
      </p:sp>
    </p:spTree>
    <p:extLst>
      <p:ext uri="{BB962C8B-B14F-4D97-AF65-F5344CB8AC3E}">
        <p14:creationId xmlns:p14="http://schemas.microsoft.com/office/powerpoint/2010/main" val="25033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273">
              <a:defRPr/>
            </a:pPr>
            <a:r>
              <a:rPr lang="nl-NL" baseline="0" dirty="0"/>
              <a:t>Naast het opleidingsniveau, is ook van belang of mensen kunnen rondkomen. Uit onderzoek blijkt dat mensen die moeite hebben met rondkomen veel meer gezondheidsproblemen hebben, dan mensen die voldoende inkomen hebben. In de figuur zie je bijvoorbeeld dat mensen die moeite hebben met rondkomen 3 keer zo vaak diabetes hebben, of ernstig eenzaam zijn. Hart- en vaatzieken komen 2 tot 3 keer zo vaak voor.</a:t>
            </a:r>
          </a:p>
          <a:p>
            <a:pPr defTabSz="914273">
              <a:defRPr/>
            </a:pPr>
            <a:endParaRPr lang="nl-NL" baseline="0" dirty="0"/>
          </a:p>
          <a:p>
            <a:pPr defTabSz="914273">
              <a:defRPr/>
            </a:pPr>
            <a:r>
              <a:rPr lang="nl-NL" baseline="0" dirty="0"/>
              <a:t>Ca 11 procent van de volwassenen en 8 % van de senioren in Woudenberg heeft moeite met rondkomen. 2,5% van de volwassenen en 1,6% van de senioren in Woudenberg heeft problematische schulden. Daarmee zit wat Woudenberg beter dan andere gemeenten in de provincie Utrecht.</a:t>
            </a:r>
          </a:p>
          <a:p>
            <a:pPr defTabSz="914273">
              <a:defRPr/>
            </a:pPr>
            <a:endParaRPr lang="nl-NL" baseline="0" dirty="0"/>
          </a:p>
          <a:p>
            <a:pPr lvl="0"/>
            <a:r>
              <a:rPr lang="nl-NL" baseline="0" dirty="0"/>
              <a:t>Regelmatig hebben zij ook problemen met huisvesting en soms ook schulden. D</a:t>
            </a:r>
            <a:r>
              <a:rPr lang="nl-NL" dirty="0"/>
              <a:t>e coronacrisis zal gezondheidsverschillen naar verwachting verder vergroten. Het RIVM heeft hier onderzoek naar gedaan. Daaruit blijkt dat mensen die al roken, nog meer zijn gaan roken tijdens corona. Meer kinderen en volwassenen hebben overgewicht gekregen. En laag opgeleiden lopen meer risico op het verlies van hun baan. Zij behoren vaker tot risicogroep met een ernstiger beloop van Corona en zullen harder geraakt worden op het gebied van onderwijsachterstanden. </a:t>
            </a:r>
            <a:endParaRPr lang="nl-NL" baseline="0" dirty="0"/>
          </a:p>
          <a:p>
            <a:pPr defTabSz="914273">
              <a:defRPr/>
            </a:pPr>
            <a:endParaRPr lang="nl-NL" baseline="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E17A19C1-D485-4068-979F-E4394060AA16}" type="slidenum">
              <a:rPr lang="nl-NL" smtClean="0"/>
              <a:t>4</a:t>
            </a:fld>
            <a:endParaRPr lang="nl-NL"/>
          </a:p>
        </p:txBody>
      </p:sp>
    </p:spTree>
    <p:extLst>
      <p:ext uri="{BB962C8B-B14F-4D97-AF65-F5344CB8AC3E}">
        <p14:creationId xmlns:p14="http://schemas.microsoft.com/office/powerpoint/2010/main" val="39121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Met preventie voorkom je dat problemen verder uit de hand lopen. Preventie zit hem dan niet alleen op het vlak van leefstijl, maar juist ook op goede huisvesting, vinden van werk, ondersteuning bij opvoeding, creëren van goed netwerk om je heen etc. Preventie van dit soort problemen heeft effect op het hele gezin, ook de kinderen. Preventie redt dan dus generaties.</a:t>
            </a:r>
            <a:endParaRPr lang="nl-NL" baseline="0" dirty="0"/>
          </a:p>
          <a:p>
            <a:endParaRPr lang="nl-NL" dirty="0"/>
          </a:p>
        </p:txBody>
      </p:sp>
      <p:sp>
        <p:nvSpPr>
          <p:cNvPr id="4" name="Tijdelijke aanduiding voor dianummer 3"/>
          <p:cNvSpPr>
            <a:spLocks noGrp="1"/>
          </p:cNvSpPr>
          <p:nvPr>
            <p:ph type="sldNum" sz="quarter" idx="5"/>
          </p:nvPr>
        </p:nvSpPr>
        <p:spPr/>
        <p:txBody>
          <a:bodyPr/>
          <a:lstStyle/>
          <a:p>
            <a:fld id="{E17A19C1-D485-4068-979F-E4394060AA16}" type="slidenum">
              <a:rPr lang="nl-NL" smtClean="0"/>
              <a:t>5</a:t>
            </a:fld>
            <a:endParaRPr lang="nl-NL"/>
          </a:p>
        </p:txBody>
      </p:sp>
    </p:spTree>
    <p:extLst>
      <p:ext uri="{BB962C8B-B14F-4D97-AF65-F5344CB8AC3E}">
        <p14:creationId xmlns:p14="http://schemas.microsoft.com/office/powerpoint/2010/main" val="369756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vorige dia’s heb ik u laten zien waar we staan met onze volksgezondheid. Preventie kan helpen om gezondheidsverschillen te verkleinen, en mensen op weg te helpen om zich beter te voelen. Gelukkig gaat het met een groot deel van de mensen in Woudenberg goed. Zeker in vergelijking met Amersfoort of Nederland. En Woudenberg heeft ook al best veel preventieve voorzieningen!</a:t>
            </a:r>
          </a:p>
          <a:p>
            <a:endParaRPr lang="nl-NL" dirty="0"/>
          </a:p>
          <a:p>
            <a:r>
              <a:rPr lang="nl-NL" dirty="0"/>
              <a:t>In eerdere gesprekken in deze dialoog is naar voren gebracht dat preventie een containerbegrip is, waar alles onder valt. En daar zit wel iets in. Er zijn namelijk verschillende </a:t>
            </a:r>
            <a:r>
              <a:rPr lang="nl-NL" dirty="0" err="1"/>
              <a:t>niveau’s</a:t>
            </a:r>
            <a:r>
              <a:rPr lang="nl-NL" dirty="0"/>
              <a:t> van preventie. Ik neem die met u door. En daarbij ga ik ook in op de mooie voorbeelden van preventie, die er al zijn in Woudenberg, of nog kunnen worden genomen:</a:t>
            </a:r>
          </a:p>
          <a:p>
            <a:pPr marL="228600" indent="-228600">
              <a:buAutoNum type="arabicPeriod"/>
            </a:pPr>
            <a:r>
              <a:rPr lang="nl-NL" b="1" dirty="0"/>
              <a:t>Universele preventie</a:t>
            </a:r>
            <a:r>
              <a:rPr lang="nl-NL" dirty="0"/>
              <a:t>. Dit is beschikbaar voor alle inwoners. </a:t>
            </a:r>
          </a:p>
          <a:p>
            <a:pPr marL="228600" indent="-228600">
              <a:buFont typeface="Arial" panose="020B0604020202020204" pitchFamily="34" charset="0"/>
              <a:buChar char="•"/>
            </a:pPr>
            <a:r>
              <a:rPr lang="nl-NL" dirty="0"/>
              <a:t>Woudenberg heeft hier al veel van, bijvoorbeeld de vaccinaties, geluidsnormen, zorgen voor een aantrekkelijke woonomgeving, die uitnodigt om te bewegen (bos, wandelrondjes), consultatiebureau met opvoedondersteuning, gezonde schoolaanpak. </a:t>
            </a:r>
          </a:p>
          <a:p>
            <a:pPr marL="228600" indent="-228600">
              <a:buFont typeface="Arial" panose="020B0604020202020204" pitchFamily="34" charset="0"/>
              <a:buChar char="•"/>
            </a:pPr>
            <a:r>
              <a:rPr lang="nl-NL" dirty="0"/>
              <a:t>Mogelijke extra onderdelen zouden kunnen zijn: </a:t>
            </a:r>
            <a:r>
              <a:rPr lang="nl-NL" dirty="0" err="1"/>
              <a:t>centering</a:t>
            </a:r>
            <a:r>
              <a:rPr lang="nl-NL" dirty="0"/>
              <a:t> </a:t>
            </a:r>
            <a:r>
              <a:rPr lang="nl-NL" dirty="0" err="1"/>
              <a:t>pregnancy</a:t>
            </a:r>
            <a:r>
              <a:rPr lang="nl-NL" dirty="0"/>
              <a:t>. Ouders worden hierin al voor de geboorte van hun kind geholpen en gemotiveerd voor een gezonde leefstijl, en leggen contact met andere ouders, via de verloskundige. Dit kan hen helpen tegen eenzaamheid en motiveren om te stoppen met roken.</a:t>
            </a:r>
          </a:p>
          <a:p>
            <a:r>
              <a:rPr lang="nl-NL" b="1" dirty="0"/>
              <a:t>2. Selectieve preventie</a:t>
            </a:r>
            <a:r>
              <a:rPr lang="nl-NL" b="0" dirty="0"/>
              <a:t>. Dit zijn activiteiten die voorkomen dat mensen met risicofactoren daadwerkelijk klachten krijgen. </a:t>
            </a:r>
          </a:p>
          <a:p>
            <a:pPr marL="171450" indent="-171450">
              <a:buFont typeface="Arial" panose="020B0604020202020204" pitchFamily="34" charset="0"/>
              <a:buChar char="•"/>
            </a:pPr>
            <a:r>
              <a:rPr lang="nl-NL" b="0" dirty="0"/>
              <a:t>Ook hier heeft Woudenberg al veel mooie initiatieven: VVE, voor kinderen van ouders die laaggeletterd zijn, diverse bijeenkomsten die het Welzijnswerk organiseert, bijvoorbeeld beweegactiviteiten, waarbij mensen elkaar kunnen ontmoeten. En Stevig Ouderschap, waarbij ouders die bijv zelf in het verleden nare ervaringen hebben opgedaan, extra begeleid worden bij de geboorte van hun eerste kind.</a:t>
            </a:r>
            <a:endParaRPr lang="nl-NL" b="1" dirty="0"/>
          </a:p>
          <a:p>
            <a:r>
              <a:rPr lang="nl-NL" b="1" dirty="0"/>
              <a:t>3. Geïndiceerde preventie</a:t>
            </a:r>
            <a:r>
              <a:rPr lang="nl-NL" dirty="0"/>
              <a:t>, voor ca 10% tot 15% van de inwoners: iemand heeft dan al beginnende klachten en je wil voorkomen dat die klachten verergeren.</a:t>
            </a:r>
          </a:p>
          <a:p>
            <a:pPr marL="171450" indent="-171450">
              <a:buFont typeface="Arial" panose="020B0604020202020204" pitchFamily="34" charset="0"/>
              <a:buChar char="•"/>
            </a:pPr>
            <a:r>
              <a:rPr lang="nl-NL" dirty="0"/>
              <a:t>Woudenberg heeft al: het aanpakken van schuldenproblematiek, Woudenberg beweegt, geriatrische fysiotherapie, ondersteuning Kleine Schans.</a:t>
            </a:r>
          </a:p>
          <a:p>
            <a:pPr marL="171450" indent="-171450">
              <a:buFont typeface="Arial" panose="020B0604020202020204" pitchFamily="34" charset="0"/>
              <a:buChar char="•"/>
            </a:pPr>
            <a:r>
              <a:rPr lang="nl-NL" dirty="0"/>
              <a:t>Mogelijke uitbreiding: </a:t>
            </a:r>
            <a:r>
              <a:rPr lang="nl-NL" u="sng" dirty="0"/>
              <a:t>Welzijn op recept</a:t>
            </a:r>
            <a:r>
              <a:rPr lang="nl-NL" dirty="0"/>
              <a:t>. De huisarts bespreekt dan met patiënten die daarvoor openstaan, of zij iets willen veranderen in hun leefstijl voor hun gezondheid. Dat kan bijvoorbeeld zijn dat mensen meer gaan bewegen, maar ook samen een activiteit gaan ondernemen en zo meer mensen ontmoeten. Vanuit het Rijk worden gelden beschikbaar gesteld om dit uit te rollen. Daarnaast kan gedacht worden aan extra activiteiten voor </a:t>
            </a:r>
            <a:r>
              <a:rPr lang="nl-NL" u="none" dirty="0"/>
              <a:t>valpreventie</a:t>
            </a:r>
            <a:r>
              <a:rPr lang="nl-NL" dirty="0"/>
              <a:t>. We proberen hierin zorgverzekeraars te betrekken, om te zorgen dat zij een deel van de kosten betalen. De baten komen ook bij hen terecht.</a:t>
            </a:r>
          </a:p>
          <a:p>
            <a:r>
              <a:rPr lang="nl-NL" b="1" dirty="0"/>
              <a:t>4.</a:t>
            </a:r>
            <a:r>
              <a:rPr lang="nl-NL" dirty="0"/>
              <a:t> </a:t>
            </a:r>
            <a:r>
              <a:rPr lang="nl-NL" b="1" dirty="0"/>
              <a:t>Zorg gerelateerde preventie</a:t>
            </a:r>
            <a:r>
              <a:rPr lang="nl-NL" dirty="0"/>
              <a:t>, die moet voorkomen dat het verder uit de hand loopt (ca 5% van de inwoners).</a:t>
            </a:r>
          </a:p>
          <a:p>
            <a:pPr marL="171450" indent="-171450">
              <a:buFont typeface="Arial" panose="020B0604020202020204" pitchFamily="34" charset="0"/>
              <a:buChar char="•"/>
            </a:pPr>
            <a:r>
              <a:rPr lang="nl-NL" dirty="0"/>
              <a:t>Je kan hierbij denken aan leefstijlinterventies voor diabetes patiënten, maar ook multi </a:t>
            </a:r>
            <a:r>
              <a:rPr lang="nl-NL" dirty="0" err="1"/>
              <a:t>problem</a:t>
            </a:r>
            <a:r>
              <a:rPr lang="nl-NL" dirty="0"/>
              <a:t> gezinnen, met bijvoorbeeld huisvestingsproblemen, verslavingszorg. In Woudenberg is hiervoor de Gecombineerde Leefstijlinterventie beschikbaar. En ondersteuning vanuit de Kleine Schans.</a:t>
            </a:r>
          </a:p>
          <a:p>
            <a:endParaRPr lang="nl-NL" dirty="0"/>
          </a:p>
          <a:p>
            <a:r>
              <a:rPr lang="nl-NL" dirty="0"/>
              <a:t>Kortom, in Woudenberg gebeurt al veel aan preventie, en er zijn nog mogelijkheden om dit uit te breiden. Ik zou hierbij vooral investeren in preventie die zorgt voor het verkleinen van gezondheidsverschillen tussen groepen. En kijken welke subsidies het Rijk hiervoor heeft, in het kader van het Lokaal preventie akkoord en het Lokaal sportakkoord. En betrek de zorgverzekeraars. Zoals we nu aan het doen zijn bij het Lokaal Preventieakkoord in Woudenberg.</a:t>
            </a:r>
          </a:p>
        </p:txBody>
      </p:sp>
      <p:sp>
        <p:nvSpPr>
          <p:cNvPr id="4" name="Tijdelijke aanduiding voor dianummer 3"/>
          <p:cNvSpPr>
            <a:spLocks noGrp="1"/>
          </p:cNvSpPr>
          <p:nvPr>
            <p:ph type="sldNum" sz="quarter" idx="5"/>
          </p:nvPr>
        </p:nvSpPr>
        <p:spPr/>
        <p:txBody>
          <a:bodyPr/>
          <a:lstStyle/>
          <a:p>
            <a:fld id="{E17A19C1-D485-4068-979F-E4394060AA16}" type="slidenum">
              <a:rPr lang="nl-NL" smtClean="0"/>
              <a:t>6</a:t>
            </a:fld>
            <a:endParaRPr lang="nl-NL"/>
          </a:p>
        </p:txBody>
      </p:sp>
    </p:spTree>
    <p:extLst>
      <p:ext uri="{BB962C8B-B14F-4D97-AF65-F5344CB8AC3E}">
        <p14:creationId xmlns:p14="http://schemas.microsoft.com/office/powerpoint/2010/main" val="395208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hoop u met deze presentatie geïnspireerd te hebben om daarmee aan de slag te gaan, in het licht van deze bezuinigingsdialoog. </a:t>
            </a:r>
          </a:p>
          <a:p>
            <a:r>
              <a:rPr lang="nl-NL" dirty="0"/>
              <a:t>Als u nog vragen heeft, dan hoor ik het graag.</a:t>
            </a:r>
          </a:p>
          <a:p>
            <a:pPr lvl="0"/>
            <a:endParaRPr lang="nl-NL" dirty="0"/>
          </a:p>
        </p:txBody>
      </p:sp>
      <p:sp>
        <p:nvSpPr>
          <p:cNvPr id="4" name="Tijdelijke aanduiding voor dianummer 3"/>
          <p:cNvSpPr>
            <a:spLocks noGrp="1"/>
          </p:cNvSpPr>
          <p:nvPr>
            <p:ph type="sldNum" sz="quarter" idx="10"/>
          </p:nvPr>
        </p:nvSpPr>
        <p:spPr/>
        <p:txBody>
          <a:bodyPr/>
          <a:lstStyle/>
          <a:p>
            <a:fld id="{E17A19C1-D485-4068-979F-E4394060AA16}" type="slidenum">
              <a:rPr lang="nl-NL" smtClean="0"/>
              <a:t>7</a:t>
            </a:fld>
            <a:endParaRPr lang="nl-NL"/>
          </a:p>
        </p:txBody>
      </p:sp>
    </p:spTree>
    <p:extLst>
      <p:ext uri="{BB962C8B-B14F-4D97-AF65-F5344CB8AC3E}">
        <p14:creationId xmlns:p14="http://schemas.microsoft.com/office/powerpoint/2010/main" val="82655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a:spLocks noGrp="1"/>
          </p:cNvSpPr>
          <p:nvPr>
            <p:ph type="ctrTitle"/>
          </p:nvPr>
        </p:nvSpPr>
        <p:spPr>
          <a:xfrm>
            <a:off x="685800" y="2130425"/>
            <a:ext cx="7772400" cy="1470025"/>
          </a:xfrm>
          <a:prstGeom prst="rect">
            <a:avLst/>
          </a:prstGeom>
        </p:spPr>
        <p:txBody>
          <a:bodyPr>
            <a:normAutofit/>
          </a:bodyPr>
          <a:lstStyle>
            <a:lvl1pPr>
              <a:defRPr sz="4000">
                <a:solidFill>
                  <a:srgbClr val="731472"/>
                </a:solidFill>
              </a:defRPr>
            </a:lvl1pPr>
          </a:lstStyle>
          <a:p>
            <a:r>
              <a:rPr lang="nl-NL"/>
              <a:t>Klik om de stijl te bewerken</a:t>
            </a:r>
            <a:endParaRPr lang="nl-NL" dirty="0"/>
          </a:p>
        </p:txBody>
      </p:sp>
      <p:sp>
        <p:nvSpPr>
          <p:cNvPr id="8" name="Subtitel 2"/>
          <p:cNvSpPr>
            <a:spLocks noGrp="1"/>
          </p:cNvSpPr>
          <p:nvPr>
            <p:ph type="subTitle" idx="1"/>
          </p:nvPr>
        </p:nvSpPr>
        <p:spPr>
          <a:xfrm>
            <a:off x="1371600" y="3886200"/>
            <a:ext cx="6400800" cy="1752600"/>
          </a:xfrm>
          <a:prstGeom prst="rect">
            <a:avLst/>
          </a:prstGeom>
        </p:spPr>
        <p:txBody>
          <a:bodyPr>
            <a:normAutofit/>
          </a:bodyPr>
          <a:lstStyle>
            <a:lvl1pPr marL="0" indent="0" algn="ctr">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extLst>
      <p:ext uri="{BB962C8B-B14F-4D97-AF65-F5344CB8AC3E}">
        <p14:creationId xmlns:p14="http://schemas.microsoft.com/office/powerpoint/2010/main" val="18305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DC4CC671-756B-45A3-8BF4-7276C364F9C3}" type="datetimeFigureOut">
              <a:rPr lang="nl-NL" altLang="nl-NL"/>
              <a:pPr/>
              <a:t>7-2-2021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89B8FEC-2E4E-4006-9B51-B299567007CE}" type="slidenum">
              <a:rPr lang="nl-NL" altLang="nl-NL"/>
              <a:pPr/>
              <a:t>‹nr.›</a:t>
            </a:fld>
            <a:endParaRPr lang="nl-NL" altLang="nl-NL"/>
          </a:p>
        </p:txBody>
      </p:sp>
    </p:spTree>
    <p:extLst>
      <p:ext uri="{BB962C8B-B14F-4D97-AF65-F5344CB8AC3E}">
        <p14:creationId xmlns:p14="http://schemas.microsoft.com/office/powerpoint/2010/main" val="27718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493FC0B0-92E2-44BD-9758-5511F4026AC1}" type="datetimeFigureOut">
              <a:rPr lang="nl-NL" altLang="nl-NL"/>
              <a:pPr/>
              <a:t>7-2-2021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8F330F49-7A03-479B-8B8D-CCF0FA94681C}" type="slidenum">
              <a:rPr lang="nl-NL" altLang="nl-NL"/>
              <a:pPr/>
              <a:t>‹nr.›</a:t>
            </a:fld>
            <a:endParaRPr lang="nl-NL" altLang="nl-NL"/>
          </a:p>
        </p:txBody>
      </p:sp>
    </p:spTree>
    <p:extLst>
      <p:ext uri="{BB962C8B-B14F-4D97-AF65-F5344CB8AC3E}">
        <p14:creationId xmlns:p14="http://schemas.microsoft.com/office/powerpoint/2010/main" val="17436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8D9D3DD6-6B70-4CBF-81E3-151B9879CAA3}" type="datetimeFigureOut">
              <a:rPr lang="nl-NL" altLang="nl-NL"/>
              <a:pPr/>
              <a:t>7-2-2021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568D86E-1425-461D-B062-F7E89769AE5B}" type="slidenum">
              <a:rPr lang="nl-NL" altLang="nl-NL"/>
              <a:pPr/>
              <a:t>‹nr.›</a:t>
            </a:fld>
            <a:endParaRPr lang="nl-NL" altLang="nl-NL"/>
          </a:p>
        </p:txBody>
      </p:sp>
    </p:spTree>
    <p:extLst>
      <p:ext uri="{BB962C8B-B14F-4D97-AF65-F5344CB8AC3E}">
        <p14:creationId xmlns:p14="http://schemas.microsoft.com/office/powerpoint/2010/main" val="70660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fld id="{69C49D7A-0684-4F0C-A4C9-09B6C2C7DB6D}" type="datetimeFigureOut">
              <a:rPr lang="nl-NL" altLang="nl-NL"/>
              <a:pPr/>
              <a:t>7-2-2021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FE47FB13-C21A-45FD-96F8-83177A4D067F}" type="slidenum">
              <a:rPr lang="nl-NL" altLang="nl-NL"/>
              <a:pPr/>
              <a:t>‹nr.›</a:t>
            </a:fld>
            <a:endParaRPr lang="nl-NL" altLang="nl-NL"/>
          </a:p>
        </p:txBody>
      </p:sp>
    </p:spTree>
    <p:extLst>
      <p:ext uri="{BB962C8B-B14F-4D97-AF65-F5344CB8AC3E}">
        <p14:creationId xmlns:p14="http://schemas.microsoft.com/office/powerpoint/2010/main" val="165084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3156518"/>
            <a:ext cx="4038600" cy="2969645"/>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3156518"/>
            <a:ext cx="4038600" cy="2969645"/>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3"/>
          <p:cNvSpPr>
            <a:spLocks noGrp="1"/>
          </p:cNvSpPr>
          <p:nvPr>
            <p:ph type="dt" sz="half" idx="10"/>
          </p:nvPr>
        </p:nvSpPr>
        <p:spPr/>
        <p:txBody>
          <a:bodyPr/>
          <a:lstStyle>
            <a:lvl1pPr>
              <a:defRPr/>
            </a:lvl1pPr>
          </a:lstStyle>
          <a:p>
            <a:fld id="{046BC099-5F87-4921-88FE-13BD68AB3494}" type="datetimeFigureOut">
              <a:rPr lang="nl-NL" altLang="nl-NL"/>
              <a:pPr/>
              <a:t>7-2-2021</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5F460AE0-3F4B-4BE8-89D5-AC9CA2478755}" type="slidenum">
              <a:rPr lang="nl-NL" altLang="nl-NL"/>
              <a:pPr/>
              <a:t>‹nr.›</a:t>
            </a:fld>
            <a:endParaRPr lang="nl-NL" altLang="nl-NL"/>
          </a:p>
        </p:txBody>
      </p:sp>
    </p:spTree>
    <p:extLst>
      <p:ext uri="{BB962C8B-B14F-4D97-AF65-F5344CB8AC3E}">
        <p14:creationId xmlns:p14="http://schemas.microsoft.com/office/powerpoint/2010/main" val="148816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3089158"/>
            <a:ext cx="404018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3862093"/>
            <a:ext cx="4040188" cy="226406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5025" y="3089158"/>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3862093"/>
            <a:ext cx="4041775" cy="226407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3"/>
          <p:cNvSpPr>
            <a:spLocks noGrp="1"/>
          </p:cNvSpPr>
          <p:nvPr>
            <p:ph type="dt" sz="half" idx="10"/>
          </p:nvPr>
        </p:nvSpPr>
        <p:spPr/>
        <p:txBody>
          <a:bodyPr/>
          <a:lstStyle>
            <a:lvl1pPr>
              <a:defRPr/>
            </a:lvl1pPr>
          </a:lstStyle>
          <a:p>
            <a:fld id="{C17E5399-14D2-414E-829C-2C3B5D8ACAF3}" type="datetimeFigureOut">
              <a:rPr lang="nl-NL" altLang="nl-NL"/>
              <a:pPr/>
              <a:t>7-2-2021</a:t>
            </a:fld>
            <a:endParaRPr lang="nl-NL" alt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3960FE85-A2BD-491C-8032-9CDDDF50B3CF}" type="slidenum">
              <a:rPr lang="nl-NL" altLang="nl-NL"/>
              <a:pPr/>
              <a:t>‹nr.›</a:t>
            </a:fld>
            <a:endParaRPr lang="nl-NL" altLang="nl-NL"/>
          </a:p>
        </p:txBody>
      </p:sp>
    </p:spTree>
    <p:extLst>
      <p:ext uri="{BB962C8B-B14F-4D97-AF65-F5344CB8AC3E}">
        <p14:creationId xmlns:p14="http://schemas.microsoft.com/office/powerpoint/2010/main" val="197655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fld id="{8EDD3A59-F8C3-40EB-9C2B-0A88A2493ED3}" type="datetimeFigureOut">
              <a:rPr lang="nl-NL" altLang="nl-NL"/>
              <a:pPr/>
              <a:t>7-2-2021</a:t>
            </a:fld>
            <a:endParaRPr lang="nl-NL" alt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95118EE9-296A-428E-BB18-F21D78021995}" type="slidenum">
              <a:rPr lang="nl-NL" altLang="nl-NL"/>
              <a:pPr/>
              <a:t>‹nr.›</a:t>
            </a:fld>
            <a:endParaRPr lang="nl-NL" altLang="nl-NL"/>
          </a:p>
        </p:txBody>
      </p:sp>
    </p:spTree>
    <p:extLst>
      <p:ext uri="{BB962C8B-B14F-4D97-AF65-F5344CB8AC3E}">
        <p14:creationId xmlns:p14="http://schemas.microsoft.com/office/powerpoint/2010/main" val="73913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2CEA4B7A-9573-4EB5-A945-C60EC483C2F5}" type="datetimeFigureOut">
              <a:rPr lang="nl-NL" altLang="nl-NL"/>
              <a:pPr/>
              <a:t>7-2-2021</a:t>
            </a:fld>
            <a:endParaRPr lang="nl-NL" alt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C67E4B2B-E922-4AD7-B0A2-91C8C042C04C}" type="slidenum">
              <a:rPr lang="nl-NL" altLang="nl-NL"/>
              <a:pPr/>
              <a:t>‹nr.›</a:t>
            </a:fld>
            <a:endParaRPr lang="nl-NL" altLang="nl-NL"/>
          </a:p>
        </p:txBody>
      </p:sp>
    </p:spTree>
    <p:extLst>
      <p:ext uri="{BB962C8B-B14F-4D97-AF65-F5344CB8AC3E}">
        <p14:creationId xmlns:p14="http://schemas.microsoft.com/office/powerpoint/2010/main" val="287859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fld id="{AED0AEEF-F0A7-4E67-B271-B619F07FF05C}" type="datetimeFigureOut">
              <a:rPr lang="nl-NL" altLang="nl-NL"/>
              <a:pPr/>
              <a:t>7-2-2021</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946B28F8-5067-476B-8145-E5164EED7970}" type="slidenum">
              <a:rPr lang="nl-NL" altLang="nl-NL"/>
              <a:pPr/>
              <a:t>‹nr.›</a:t>
            </a:fld>
            <a:endParaRPr lang="nl-NL" altLang="nl-NL"/>
          </a:p>
        </p:txBody>
      </p:sp>
    </p:spTree>
    <p:extLst>
      <p:ext uri="{BB962C8B-B14F-4D97-AF65-F5344CB8AC3E}">
        <p14:creationId xmlns:p14="http://schemas.microsoft.com/office/powerpoint/2010/main" val="335338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fld id="{2BF2D323-AE47-4734-A954-65230831A1C6}" type="datetimeFigureOut">
              <a:rPr lang="nl-NL" altLang="nl-NL"/>
              <a:pPr/>
              <a:t>7-2-2021</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80619689-0D5A-4A40-AC97-3D894B9FEF03}" type="slidenum">
              <a:rPr lang="nl-NL" altLang="nl-NL"/>
              <a:pPr/>
              <a:t>‹nr.›</a:t>
            </a:fld>
            <a:endParaRPr lang="nl-NL" altLang="nl-NL"/>
          </a:p>
        </p:txBody>
      </p:sp>
    </p:spTree>
    <p:extLst>
      <p:ext uri="{BB962C8B-B14F-4D97-AF65-F5344CB8AC3E}">
        <p14:creationId xmlns:p14="http://schemas.microsoft.com/office/powerpoint/2010/main" val="183715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265363"/>
            <a:ext cx="822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Titelstijl van model bewerken</a:t>
            </a:r>
          </a:p>
        </p:txBody>
      </p:sp>
      <p:sp>
        <p:nvSpPr>
          <p:cNvPr id="1027" name="Tijdelijke aanduiding voor tekst 2"/>
          <p:cNvSpPr>
            <a:spLocks noGrp="1"/>
          </p:cNvSpPr>
          <p:nvPr>
            <p:ph type="body" idx="1"/>
          </p:nvPr>
        </p:nvSpPr>
        <p:spPr bwMode="auto">
          <a:xfrm>
            <a:off x="457200" y="3186113"/>
            <a:ext cx="82296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Verdana" pitchFamily="34" charset="0"/>
              </a:defRPr>
            </a:lvl1pPr>
          </a:lstStyle>
          <a:p>
            <a:fld id="{2D2EC38C-5A76-4A4B-AE63-703633CAB245}" type="datetimeFigureOut">
              <a:rPr lang="nl-NL" altLang="nl-NL"/>
              <a:pPr/>
              <a:t>7-2-2021</a:t>
            </a:fld>
            <a:endParaRPr lang="nl-NL" alt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Verdana"/>
                <a:ea typeface="+mn-ea"/>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Verdana" pitchFamily="34" charset="0"/>
              </a:defRPr>
            </a:lvl1pPr>
          </a:lstStyle>
          <a:p>
            <a:fld id="{C4A1095B-9858-4020-9B59-301AE50239E7}"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20" r:id="rId1"/>
    <p:sldLayoutId id="2147483711" r:id="rId2"/>
    <p:sldLayoutId id="214748372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fontAlgn="base" hangingPunct="1">
        <a:spcBef>
          <a:spcPct val="0"/>
        </a:spcBef>
        <a:spcAft>
          <a:spcPct val="0"/>
        </a:spcAft>
        <a:defRPr sz="2400" kern="1200">
          <a:solidFill>
            <a:srgbClr val="731472"/>
          </a:solidFill>
          <a:latin typeface="Verdana"/>
          <a:ea typeface="MS PGothic" pitchFamily="34" charset="-128"/>
          <a:cs typeface="ＭＳ Ｐゴシック" charset="0"/>
        </a:defRPr>
      </a:lvl1pPr>
      <a:lvl2pPr algn="ctr" defTabSz="457200" rtl="0" eaLnBrk="1" fontAlgn="base" hangingPunct="1">
        <a:spcBef>
          <a:spcPct val="0"/>
        </a:spcBef>
        <a:spcAft>
          <a:spcPct val="0"/>
        </a:spcAft>
        <a:defRPr sz="2400">
          <a:solidFill>
            <a:srgbClr val="731472"/>
          </a:solidFill>
          <a:latin typeface="Verdana" charset="0"/>
          <a:ea typeface="MS PGothic" pitchFamily="34" charset="-128"/>
          <a:cs typeface="ＭＳ Ｐゴシック" charset="0"/>
        </a:defRPr>
      </a:lvl2pPr>
      <a:lvl3pPr algn="ctr" defTabSz="457200" rtl="0" eaLnBrk="1" fontAlgn="base" hangingPunct="1">
        <a:spcBef>
          <a:spcPct val="0"/>
        </a:spcBef>
        <a:spcAft>
          <a:spcPct val="0"/>
        </a:spcAft>
        <a:defRPr sz="2400">
          <a:solidFill>
            <a:srgbClr val="731472"/>
          </a:solidFill>
          <a:latin typeface="Verdana" charset="0"/>
          <a:ea typeface="MS PGothic" pitchFamily="34" charset="-128"/>
          <a:cs typeface="ＭＳ Ｐゴシック" charset="0"/>
        </a:defRPr>
      </a:lvl3pPr>
      <a:lvl4pPr algn="ctr" defTabSz="457200" rtl="0" eaLnBrk="1" fontAlgn="base" hangingPunct="1">
        <a:spcBef>
          <a:spcPct val="0"/>
        </a:spcBef>
        <a:spcAft>
          <a:spcPct val="0"/>
        </a:spcAft>
        <a:defRPr sz="2400">
          <a:solidFill>
            <a:srgbClr val="731472"/>
          </a:solidFill>
          <a:latin typeface="Verdana" charset="0"/>
          <a:ea typeface="MS PGothic" pitchFamily="34" charset="-128"/>
          <a:cs typeface="ＭＳ Ｐゴシック" charset="0"/>
        </a:defRPr>
      </a:lvl4pPr>
      <a:lvl5pPr algn="ctr" defTabSz="457200" rtl="0" eaLnBrk="1" fontAlgn="base" hangingPunct="1">
        <a:spcBef>
          <a:spcPct val="0"/>
        </a:spcBef>
        <a:spcAft>
          <a:spcPct val="0"/>
        </a:spcAft>
        <a:defRPr sz="2400">
          <a:solidFill>
            <a:srgbClr val="731472"/>
          </a:solidFill>
          <a:latin typeface="Verdana" charset="0"/>
          <a:ea typeface="MS PGothic" pitchFamily="34" charset="-128"/>
          <a:cs typeface="ＭＳ Ｐゴシック" charset="0"/>
        </a:defRPr>
      </a:lvl5pPr>
      <a:lvl6pPr marL="457200" algn="ctr" defTabSz="457200" rtl="0" eaLnBrk="1" fontAlgn="base" hangingPunct="1">
        <a:spcBef>
          <a:spcPct val="0"/>
        </a:spcBef>
        <a:spcAft>
          <a:spcPct val="0"/>
        </a:spcAft>
        <a:defRPr sz="2400">
          <a:solidFill>
            <a:srgbClr val="731472"/>
          </a:solidFill>
          <a:latin typeface="Verdana" charset="0"/>
          <a:ea typeface="ＭＳ Ｐゴシック" charset="0"/>
          <a:cs typeface="ＭＳ Ｐゴシック" charset="0"/>
        </a:defRPr>
      </a:lvl6pPr>
      <a:lvl7pPr marL="914400" algn="ctr" defTabSz="457200" rtl="0" eaLnBrk="1" fontAlgn="base" hangingPunct="1">
        <a:spcBef>
          <a:spcPct val="0"/>
        </a:spcBef>
        <a:spcAft>
          <a:spcPct val="0"/>
        </a:spcAft>
        <a:defRPr sz="2400">
          <a:solidFill>
            <a:srgbClr val="731472"/>
          </a:solidFill>
          <a:latin typeface="Verdana" charset="0"/>
          <a:ea typeface="ＭＳ Ｐゴシック" charset="0"/>
          <a:cs typeface="ＭＳ Ｐゴシック" charset="0"/>
        </a:defRPr>
      </a:lvl7pPr>
      <a:lvl8pPr marL="1371600" algn="ctr" defTabSz="457200" rtl="0" eaLnBrk="1" fontAlgn="base" hangingPunct="1">
        <a:spcBef>
          <a:spcPct val="0"/>
        </a:spcBef>
        <a:spcAft>
          <a:spcPct val="0"/>
        </a:spcAft>
        <a:defRPr sz="2400">
          <a:solidFill>
            <a:srgbClr val="731472"/>
          </a:solidFill>
          <a:latin typeface="Verdana" charset="0"/>
          <a:ea typeface="ＭＳ Ｐゴシック" charset="0"/>
          <a:cs typeface="ＭＳ Ｐゴシック" charset="0"/>
        </a:defRPr>
      </a:lvl8pPr>
      <a:lvl9pPr marL="1828800" algn="ctr" defTabSz="457200" rtl="0" eaLnBrk="1" fontAlgn="base" hangingPunct="1">
        <a:spcBef>
          <a:spcPct val="0"/>
        </a:spcBef>
        <a:spcAft>
          <a:spcPct val="0"/>
        </a:spcAft>
        <a:defRPr sz="2400">
          <a:solidFill>
            <a:srgbClr val="731472"/>
          </a:solidFill>
          <a:latin typeface="Verdan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2000" kern="1200">
          <a:solidFill>
            <a:schemeClr val="tx1"/>
          </a:solidFill>
          <a:latin typeface="Verdan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000" kern="1200">
          <a:solidFill>
            <a:schemeClr val="tx1"/>
          </a:solidFill>
          <a:latin typeface="Verdana"/>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chemeClr val="tx1"/>
          </a:solidFill>
          <a:latin typeface="Verdana"/>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Verdana"/>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Verdana"/>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908" y="2130425"/>
            <a:ext cx="10449692" cy="4034742"/>
          </a:xfrm>
          <a:prstGeom prst="rect">
            <a:avLst/>
          </a:prstGeom>
        </p:spPr>
      </p:pic>
      <p:sp>
        <p:nvSpPr>
          <p:cNvPr id="12289" name="Titel 1"/>
          <p:cNvSpPr>
            <a:spLocks noGrp="1"/>
          </p:cNvSpPr>
          <p:nvPr>
            <p:ph type="ctrTitle"/>
          </p:nvPr>
        </p:nvSpPr>
        <p:spPr>
          <a:xfrm>
            <a:off x="5007935" y="3151187"/>
            <a:ext cx="4229849" cy="1470025"/>
          </a:xfrm>
        </p:spPr>
        <p:txBody>
          <a:bodyPr>
            <a:normAutofit fontScale="90000"/>
          </a:bodyPr>
          <a:lstStyle/>
          <a:p>
            <a:pPr eaLnBrk="1" hangingPunct="1"/>
            <a:r>
              <a:rPr lang="nl-NL" altLang="nl-NL" dirty="0">
                <a:latin typeface="Verdana" pitchFamily="34" charset="0"/>
              </a:rPr>
              <a:t>Zorg redt mensenlevens,</a:t>
            </a:r>
            <a:br>
              <a:rPr lang="nl-NL" altLang="nl-NL" dirty="0">
                <a:latin typeface="Verdana" pitchFamily="34" charset="0"/>
              </a:rPr>
            </a:br>
            <a:br>
              <a:rPr lang="nl-NL" altLang="nl-NL" dirty="0">
                <a:latin typeface="Verdana" pitchFamily="34" charset="0"/>
              </a:rPr>
            </a:br>
            <a:br>
              <a:rPr lang="nl-NL" altLang="nl-NL" dirty="0">
                <a:latin typeface="Verdana" pitchFamily="34" charset="0"/>
              </a:rPr>
            </a:br>
            <a:r>
              <a:rPr lang="nl-NL" altLang="nl-NL" dirty="0">
                <a:latin typeface="Verdana" pitchFamily="34" charset="0"/>
              </a:rPr>
              <a:t>Preventie redt generaties</a:t>
            </a:r>
          </a:p>
        </p:txBody>
      </p:sp>
      <p:sp>
        <p:nvSpPr>
          <p:cNvPr id="12290" name="Subtitel 2"/>
          <p:cNvSpPr>
            <a:spLocks noGrp="1"/>
          </p:cNvSpPr>
          <p:nvPr>
            <p:ph type="subTitle" idx="4294967295"/>
          </p:nvPr>
        </p:nvSpPr>
        <p:spPr>
          <a:xfrm>
            <a:off x="386862" y="4130075"/>
            <a:ext cx="8475784" cy="1752600"/>
          </a:xfrm>
        </p:spPr>
        <p:txBody>
          <a:bodyPr/>
          <a:lstStyle/>
          <a:p>
            <a:pPr marL="0" indent="0" algn="ctr" eaLnBrk="1" hangingPunct="1">
              <a:buNone/>
            </a:pPr>
            <a:endParaRPr lang="nl-NL" altLang="nl-NL" dirty="0">
              <a:solidFill>
                <a:schemeClr val="bg1"/>
              </a:solidFill>
              <a:latin typeface="Verdana" pitchFamily="34" charset="0"/>
            </a:endParaRPr>
          </a:p>
          <a:p>
            <a:pPr marL="0" indent="0" algn="r" eaLnBrk="1" hangingPunct="1">
              <a:buNone/>
            </a:pPr>
            <a:endParaRPr lang="nl-NL" altLang="nl-NL" dirty="0">
              <a:solidFill>
                <a:schemeClr val="bg1"/>
              </a:solidFill>
              <a:latin typeface="Verdana" pitchFamily="34" charset="0"/>
            </a:endParaRPr>
          </a:p>
          <a:p>
            <a:pPr marL="0" indent="0" algn="r" eaLnBrk="1" hangingPunct="1">
              <a:buNone/>
            </a:pPr>
            <a:endParaRPr lang="nl-NL" altLang="nl-NL" dirty="0">
              <a:solidFill>
                <a:schemeClr val="bg1"/>
              </a:solidFill>
              <a:latin typeface="Verdana" pitchFamily="34" charset="0"/>
            </a:endParaRPr>
          </a:p>
          <a:p>
            <a:pPr marL="0" indent="0" algn="r" eaLnBrk="1" hangingPunct="1">
              <a:buNone/>
            </a:pPr>
            <a:endParaRPr lang="nl-NL" altLang="nl-NL" dirty="0">
              <a:solidFill>
                <a:schemeClr val="bg1"/>
              </a:solidFill>
              <a:latin typeface="Verdana" pitchFamily="34" charset="0"/>
            </a:endParaRPr>
          </a:p>
          <a:p>
            <a:pPr marL="0" indent="0" algn="r" eaLnBrk="1" hangingPunct="1">
              <a:buNone/>
            </a:pPr>
            <a:r>
              <a:rPr lang="nl-NL" altLang="nl-NL" dirty="0">
                <a:solidFill>
                  <a:schemeClr val="bg1"/>
                </a:solidFill>
                <a:latin typeface="Verdana" pitchFamily="34" charset="0"/>
              </a:rPr>
              <a:t>Christie Mullié - GGD regio Utrecht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952500" y="1041400"/>
            <a:ext cx="73787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txBox="1">
            <a:spLocks/>
          </p:cNvSpPr>
          <p:nvPr/>
        </p:nvSpPr>
        <p:spPr bwMode="auto">
          <a:xfrm>
            <a:off x="2260600" y="642812"/>
            <a:ext cx="8229600" cy="41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2400" kern="1200">
                <a:solidFill>
                  <a:srgbClr val="731472"/>
                </a:solidFill>
                <a:latin typeface="Verdana"/>
                <a:ea typeface="MS PGothic" pitchFamily="34" charset="-128"/>
                <a:cs typeface="ＭＳ Ｐゴシック" charset="0"/>
              </a:defRPr>
            </a:lvl1pPr>
            <a:lvl2pPr algn="ctr" defTabSz="457200" rtl="0" eaLnBrk="1" fontAlgn="base" hangingPunct="1">
              <a:spcBef>
                <a:spcPct val="0"/>
              </a:spcBef>
              <a:spcAft>
                <a:spcPct val="0"/>
              </a:spcAft>
              <a:defRPr sz="2400">
                <a:solidFill>
                  <a:srgbClr val="731472"/>
                </a:solidFill>
                <a:latin typeface="Verdana" charset="0"/>
                <a:ea typeface="MS PGothic" pitchFamily="34" charset="-128"/>
                <a:cs typeface="ＭＳ Ｐゴシック" charset="0"/>
              </a:defRPr>
            </a:lvl2pPr>
            <a:lvl3pPr algn="ctr" defTabSz="457200" rtl="0" eaLnBrk="1" fontAlgn="base" hangingPunct="1">
              <a:spcBef>
                <a:spcPct val="0"/>
              </a:spcBef>
              <a:spcAft>
                <a:spcPct val="0"/>
              </a:spcAft>
              <a:defRPr sz="2400">
                <a:solidFill>
                  <a:srgbClr val="731472"/>
                </a:solidFill>
                <a:latin typeface="Verdana" charset="0"/>
                <a:ea typeface="MS PGothic" pitchFamily="34" charset="-128"/>
                <a:cs typeface="ＭＳ Ｐゴシック" charset="0"/>
              </a:defRPr>
            </a:lvl3pPr>
            <a:lvl4pPr algn="ctr" defTabSz="457200" rtl="0" eaLnBrk="1" fontAlgn="base" hangingPunct="1">
              <a:spcBef>
                <a:spcPct val="0"/>
              </a:spcBef>
              <a:spcAft>
                <a:spcPct val="0"/>
              </a:spcAft>
              <a:defRPr sz="2400">
                <a:solidFill>
                  <a:srgbClr val="731472"/>
                </a:solidFill>
                <a:latin typeface="Verdana" charset="0"/>
                <a:ea typeface="MS PGothic" pitchFamily="34" charset="-128"/>
                <a:cs typeface="ＭＳ Ｐゴシック" charset="0"/>
              </a:defRPr>
            </a:lvl4pPr>
            <a:lvl5pPr algn="ctr" defTabSz="457200" rtl="0" eaLnBrk="1" fontAlgn="base" hangingPunct="1">
              <a:spcBef>
                <a:spcPct val="0"/>
              </a:spcBef>
              <a:spcAft>
                <a:spcPct val="0"/>
              </a:spcAft>
              <a:defRPr sz="2400">
                <a:solidFill>
                  <a:srgbClr val="731472"/>
                </a:solidFill>
                <a:latin typeface="Verdana" charset="0"/>
                <a:ea typeface="MS PGothic" pitchFamily="34" charset="-128"/>
                <a:cs typeface="ＭＳ Ｐゴシック" charset="0"/>
              </a:defRPr>
            </a:lvl5pPr>
            <a:lvl6pPr marL="457200" algn="ctr" defTabSz="457200" rtl="0" eaLnBrk="1" fontAlgn="base" hangingPunct="1">
              <a:spcBef>
                <a:spcPct val="0"/>
              </a:spcBef>
              <a:spcAft>
                <a:spcPct val="0"/>
              </a:spcAft>
              <a:defRPr sz="2400">
                <a:solidFill>
                  <a:srgbClr val="731472"/>
                </a:solidFill>
                <a:latin typeface="Verdana" charset="0"/>
                <a:ea typeface="ＭＳ Ｐゴシック" charset="0"/>
                <a:cs typeface="ＭＳ Ｐゴシック" charset="0"/>
              </a:defRPr>
            </a:lvl6pPr>
            <a:lvl7pPr marL="914400" algn="ctr" defTabSz="457200" rtl="0" eaLnBrk="1" fontAlgn="base" hangingPunct="1">
              <a:spcBef>
                <a:spcPct val="0"/>
              </a:spcBef>
              <a:spcAft>
                <a:spcPct val="0"/>
              </a:spcAft>
              <a:defRPr sz="2400">
                <a:solidFill>
                  <a:srgbClr val="731472"/>
                </a:solidFill>
                <a:latin typeface="Verdana" charset="0"/>
                <a:ea typeface="ＭＳ Ｐゴシック" charset="0"/>
                <a:cs typeface="ＭＳ Ｐゴシック" charset="0"/>
              </a:defRPr>
            </a:lvl7pPr>
            <a:lvl8pPr marL="1371600" algn="ctr" defTabSz="457200" rtl="0" eaLnBrk="1" fontAlgn="base" hangingPunct="1">
              <a:spcBef>
                <a:spcPct val="0"/>
              </a:spcBef>
              <a:spcAft>
                <a:spcPct val="0"/>
              </a:spcAft>
              <a:defRPr sz="2400">
                <a:solidFill>
                  <a:srgbClr val="731472"/>
                </a:solidFill>
                <a:latin typeface="Verdana" charset="0"/>
                <a:ea typeface="ＭＳ Ｐゴシック" charset="0"/>
                <a:cs typeface="ＭＳ Ｐゴシック" charset="0"/>
              </a:defRPr>
            </a:lvl8pPr>
            <a:lvl9pPr marL="1828800" algn="ctr" defTabSz="457200" rtl="0" eaLnBrk="1" fontAlgn="base" hangingPunct="1">
              <a:spcBef>
                <a:spcPct val="0"/>
              </a:spcBef>
              <a:spcAft>
                <a:spcPct val="0"/>
              </a:spcAft>
              <a:defRPr sz="2400">
                <a:solidFill>
                  <a:srgbClr val="731472"/>
                </a:solidFill>
                <a:latin typeface="Verdana" charset="0"/>
                <a:ea typeface="ＭＳ Ｐゴシック" charset="0"/>
                <a:cs typeface="ＭＳ Ｐゴシック" charset="0"/>
              </a:defRPr>
            </a:lvl9pPr>
          </a:lstStyle>
          <a:p>
            <a:r>
              <a:rPr lang="nl-NL" altLang="nl-NL" b="1" dirty="0">
                <a:latin typeface="Verdana" pitchFamily="34" charset="0"/>
              </a:rPr>
              <a:t>Wat beïnvloedt gezondheid?</a:t>
            </a:r>
          </a:p>
        </p:txBody>
      </p:sp>
    </p:spTree>
    <p:extLst>
      <p:ext uri="{BB962C8B-B14F-4D97-AF65-F5344CB8AC3E}">
        <p14:creationId xmlns:p14="http://schemas.microsoft.com/office/powerpoint/2010/main" val="98328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36989" y="297980"/>
            <a:ext cx="8229600" cy="579437"/>
          </a:xfrm>
        </p:spPr>
        <p:txBody>
          <a:bodyPr/>
          <a:lstStyle/>
          <a:p>
            <a:pPr algn="l"/>
            <a:r>
              <a:rPr lang="nl-NL" b="1" dirty="0"/>
              <a:t>Gezondheidsverschillen naar </a:t>
            </a:r>
            <a:br>
              <a:rPr lang="nl-NL" b="1" dirty="0"/>
            </a:br>
            <a:r>
              <a:rPr lang="nl-NL" b="1" dirty="0"/>
              <a:t>opleiding en migratie-achtergrond</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3305"/>
          <a:stretch/>
        </p:blipFill>
        <p:spPr bwMode="auto">
          <a:xfrm>
            <a:off x="879759" y="1518444"/>
            <a:ext cx="596900"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5784" t="-1" r="13105" b="27630"/>
          <a:stretch/>
        </p:blipFill>
        <p:spPr bwMode="auto">
          <a:xfrm>
            <a:off x="1462799" y="1393750"/>
            <a:ext cx="990600" cy="332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5784" t="72370" r="1852" b="21488"/>
          <a:stretch/>
        </p:blipFill>
        <p:spPr bwMode="auto">
          <a:xfrm>
            <a:off x="1462799" y="4714006"/>
            <a:ext cx="1993900" cy="28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5784" b="21488"/>
          <a:stretch/>
        </p:blipFill>
        <p:spPr bwMode="auto">
          <a:xfrm>
            <a:off x="1527021" y="1532976"/>
            <a:ext cx="2159000" cy="360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886" t="78512" r="49715" b="16505"/>
          <a:stretch/>
        </p:blipFill>
        <p:spPr bwMode="auto">
          <a:xfrm>
            <a:off x="287473" y="5705185"/>
            <a:ext cx="3155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285" t="83218" r="22294" b="11938"/>
          <a:stretch/>
        </p:blipFill>
        <p:spPr bwMode="auto">
          <a:xfrm>
            <a:off x="335098" y="5927435"/>
            <a:ext cx="2444750"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5278" t="89256" r="62464" b="5372"/>
          <a:stretch/>
        </p:blipFill>
        <p:spPr bwMode="auto">
          <a:xfrm>
            <a:off x="3562485" y="5719943"/>
            <a:ext cx="1984376" cy="24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142" t="92578" r="23576"/>
          <a:stretch/>
        </p:blipFill>
        <p:spPr bwMode="auto">
          <a:xfrm>
            <a:off x="3562485" y="5859170"/>
            <a:ext cx="2343151" cy="34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kstvak 17"/>
          <p:cNvSpPr txBox="1"/>
          <p:nvPr/>
        </p:nvSpPr>
        <p:spPr>
          <a:xfrm>
            <a:off x="954272" y="6462392"/>
            <a:ext cx="3430403" cy="246221"/>
          </a:xfrm>
          <a:prstGeom prst="rect">
            <a:avLst/>
          </a:prstGeom>
          <a:noFill/>
        </p:spPr>
        <p:txBody>
          <a:bodyPr wrap="square" rtlCol="0">
            <a:spAutoFit/>
          </a:bodyPr>
          <a:lstStyle/>
          <a:p>
            <a:r>
              <a:rPr lang="nl-NL" sz="1000" dirty="0"/>
              <a:t>Bron: Gezamenlijke gezondheidsmonitor 2016</a:t>
            </a:r>
          </a:p>
        </p:txBody>
      </p:sp>
      <p:pic>
        <p:nvPicPr>
          <p:cNvPr id="19" name="Afbeelding 18">
            <a:extLst>
              <a:ext uri="{FF2B5EF4-FFF2-40B4-BE49-F238E27FC236}">
                <a16:creationId xmlns:a16="http://schemas.microsoft.com/office/drawing/2014/main" id="{0A5CB133-1508-4D6D-9DDF-A7A6A1DF62A4}"/>
              </a:ext>
            </a:extLst>
          </p:cNvPr>
          <p:cNvPicPr/>
          <p:nvPr/>
        </p:nvPicPr>
        <p:blipFill rotWithShape="1">
          <a:blip r:embed="rId4"/>
          <a:srcRect l="36706" t="10682" r="6316" b="6284"/>
          <a:stretch/>
        </p:blipFill>
        <p:spPr bwMode="auto">
          <a:xfrm>
            <a:off x="4411242" y="1201777"/>
            <a:ext cx="4206887" cy="42206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52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6100" y="515144"/>
            <a:ext cx="8229600" cy="579437"/>
          </a:xfrm>
        </p:spPr>
        <p:txBody>
          <a:bodyPr/>
          <a:lstStyle/>
          <a:p>
            <a:r>
              <a:rPr lang="nl-NL" b="1" dirty="0">
                <a:solidFill>
                  <a:srgbClr val="C00000"/>
                </a:solidFill>
              </a:rPr>
              <a:t>Relatie met moeite met rondkomen</a:t>
            </a:r>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231" y="1774519"/>
            <a:ext cx="4537780" cy="3253589"/>
          </a:xfrm>
        </p:spPr>
      </p:pic>
      <p:grpSp>
        <p:nvGrpSpPr>
          <p:cNvPr id="4" name="Groep 3"/>
          <p:cNvGrpSpPr/>
          <p:nvPr/>
        </p:nvGrpSpPr>
        <p:grpSpPr>
          <a:xfrm>
            <a:off x="4880776" y="2303646"/>
            <a:ext cx="3945724" cy="4392851"/>
            <a:chOff x="4880776" y="2303646"/>
            <a:chExt cx="3945724" cy="4392851"/>
          </a:xfrm>
        </p:grpSpPr>
        <p:sp>
          <p:nvSpPr>
            <p:cNvPr id="3" name="Tekstvak 2"/>
            <p:cNvSpPr txBox="1"/>
            <p:nvPr/>
          </p:nvSpPr>
          <p:spPr>
            <a:xfrm>
              <a:off x="5039916" y="6419498"/>
              <a:ext cx="1231900" cy="276999"/>
            </a:xfrm>
            <a:prstGeom prst="rect">
              <a:avLst/>
            </a:prstGeom>
            <a:noFill/>
          </p:spPr>
          <p:txBody>
            <a:bodyPr wrap="square" rtlCol="0">
              <a:spAutoFit/>
            </a:bodyPr>
            <a:lstStyle/>
            <a:p>
              <a:r>
                <a:rPr lang="nl-NL" sz="1200" dirty="0"/>
                <a:t>Bron: VMU</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776" y="2303646"/>
              <a:ext cx="3945724" cy="408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ep 4"/>
          <p:cNvGrpSpPr/>
          <p:nvPr/>
        </p:nvGrpSpPr>
        <p:grpSpPr>
          <a:xfrm>
            <a:off x="546099" y="5229899"/>
            <a:ext cx="3945723" cy="1267158"/>
            <a:chOff x="546099" y="5229899"/>
            <a:chExt cx="3945723" cy="1267158"/>
          </a:xfrm>
        </p:grpSpPr>
        <p:sp>
          <p:nvSpPr>
            <p:cNvPr id="8" name="Tekstvak 7"/>
            <p:cNvSpPr txBox="1"/>
            <p:nvPr/>
          </p:nvSpPr>
          <p:spPr>
            <a:xfrm>
              <a:off x="546099" y="5229899"/>
              <a:ext cx="3945723" cy="923330"/>
            </a:xfrm>
            <a:prstGeom prst="rect">
              <a:avLst/>
            </a:prstGeom>
            <a:noFill/>
          </p:spPr>
          <p:txBody>
            <a:bodyPr wrap="square" rtlCol="0">
              <a:spAutoFit/>
            </a:bodyPr>
            <a:lstStyle/>
            <a:p>
              <a:r>
                <a:rPr lang="nl-NL" b="1" dirty="0"/>
                <a:t>Moeite met rondkomen (Woudenberg):</a:t>
              </a:r>
            </a:p>
            <a:p>
              <a:r>
                <a:rPr lang="nl-NL" dirty="0"/>
                <a:t>Volwassenen: 11%</a:t>
              </a:r>
            </a:p>
            <a:p>
              <a:r>
                <a:rPr lang="nl-NL" dirty="0"/>
                <a:t>Senioren: 8%</a:t>
              </a:r>
            </a:p>
          </p:txBody>
        </p:sp>
        <p:sp>
          <p:nvSpPr>
            <p:cNvPr id="10" name="Tekstvak 9"/>
            <p:cNvSpPr txBox="1"/>
            <p:nvPr/>
          </p:nvSpPr>
          <p:spPr>
            <a:xfrm>
              <a:off x="546100" y="6220058"/>
              <a:ext cx="2427684" cy="276999"/>
            </a:xfrm>
            <a:prstGeom prst="rect">
              <a:avLst/>
            </a:prstGeom>
            <a:noFill/>
          </p:spPr>
          <p:txBody>
            <a:bodyPr wrap="square" rtlCol="0">
              <a:spAutoFit/>
            </a:bodyPr>
            <a:lstStyle/>
            <a:p>
              <a:r>
                <a:rPr lang="nl-NL" sz="1200" dirty="0"/>
                <a:t>Bron: Gezondheidsmonitor 2016</a:t>
              </a:r>
            </a:p>
          </p:txBody>
        </p:sp>
      </p:grpSp>
    </p:spTree>
    <p:extLst>
      <p:ext uri="{BB962C8B-B14F-4D97-AF65-F5344CB8AC3E}">
        <p14:creationId xmlns:p14="http://schemas.microsoft.com/office/powerpoint/2010/main" val="16537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EDAAE6A-CC75-4591-8D59-C5899C82EFB0}"/>
              </a:ext>
            </a:extLst>
          </p:cNvPr>
          <p:cNvPicPr>
            <a:picLocks noChangeAspect="1"/>
          </p:cNvPicPr>
          <p:nvPr/>
        </p:nvPicPr>
        <p:blipFill>
          <a:blip r:embed="rId3"/>
          <a:stretch>
            <a:fillRect/>
          </a:stretch>
        </p:blipFill>
        <p:spPr>
          <a:xfrm>
            <a:off x="1191491" y="589833"/>
            <a:ext cx="7199376" cy="6046493"/>
          </a:xfrm>
          <a:prstGeom prst="rect">
            <a:avLst/>
          </a:prstGeom>
        </p:spPr>
      </p:pic>
    </p:spTree>
    <p:extLst>
      <p:ext uri="{BB962C8B-B14F-4D97-AF65-F5344CB8AC3E}">
        <p14:creationId xmlns:p14="http://schemas.microsoft.com/office/powerpoint/2010/main" val="45392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69238-A25C-4CD1-8A24-0B7897B70941}"/>
              </a:ext>
            </a:extLst>
          </p:cNvPr>
          <p:cNvSpPr>
            <a:spLocks noGrp="1"/>
          </p:cNvSpPr>
          <p:nvPr>
            <p:ph type="title"/>
          </p:nvPr>
        </p:nvSpPr>
        <p:spPr>
          <a:xfrm>
            <a:off x="396062" y="228814"/>
            <a:ext cx="8229600" cy="579437"/>
          </a:xfrm>
        </p:spPr>
        <p:txBody>
          <a:bodyPr/>
          <a:lstStyle/>
          <a:p>
            <a:r>
              <a:rPr lang="nl-NL" dirty="0"/>
              <a:t>De Preventiepiramide</a:t>
            </a:r>
          </a:p>
        </p:txBody>
      </p:sp>
      <p:sp>
        <p:nvSpPr>
          <p:cNvPr id="4" name="Gelijkbenige driehoek 3">
            <a:extLst>
              <a:ext uri="{FF2B5EF4-FFF2-40B4-BE49-F238E27FC236}">
                <a16:creationId xmlns:a16="http://schemas.microsoft.com/office/drawing/2014/main" id="{28B41906-F106-45FC-A096-D94C8C9083E0}"/>
              </a:ext>
            </a:extLst>
          </p:cNvPr>
          <p:cNvSpPr/>
          <p:nvPr/>
        </p:nvSpPr>
        <p:spPr>
          <a:xfrm>
            <a:off x="2908004" y="850605"/>
            <a:ext cx="3226982" cy="5688418"/>
          </a:xfrm>
          <a:prstGeom prst="triangle">
            <a:avLst/>
          </a:prstGeom>
          <a:solidFill>
            <a:srgbClr val="B8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0E3D7B33-18C3-4E59-892F-1816FB991FE2}"/>
              </a:ext>
            </a:extLst>
          </p:cNvPr>
          <p:cNvSpPr txBox="1"/>
          <p:nvPr/>
        </p:nvSpPr>
        <p:spPr>
          <a:xfrm>
            <a:off x="47846" y="5369163"/>
            <a:ext cx="2631557" cy="1015663"/>
          </a:xfrm>
          <a:prstGeom prst="rect">
            <a:avLst/>
          </a:prstGeom>
          <a:noFill/>
        </p:spPr>
        <p:txBody>
          <a:bodyPr wrap="square" rtlCol="0">
            <a:spAutoFit/>
          </a:bodyPr>
          <a:lstStyle/>
          <a:p>
            <a:r>
              <a:rPr lang="nl-NL" sz="1500" b="1" dirty="0">
                <a:latin typeface="Verdana" panose="020B0604030504040204" pitchFamily="34" charset="0"/>
                <a:ea typeface="Verdana" panose="020B0604030504040204" pitchFamily="34" charset="0"/>
              </a:rPr>
              <a:t>Universele preventie</a:t>
            </a:r>
            <a:r>
              <a:rPr lang="nl-NL" sz="1500" dirty="0">
                <a:latin typeface="Verdana" panose="020B0604030504040204" pitchFamily="34" charset="0"/>
                <a:ea typeface="Verdana" panose="020B0604030504040204" pitchFamily="34" charset="0"/>
              </a:rPr>
              <a:t>:</a:t>
            </a:r>
          </a:p>
          <a:p>
            <a:r>
              <a:rPr lang="nl-NL" sz="1500" dirty="0">
                <a:latin typeface="Verdana" panose="020B0604030504040204" pitchFamily="34" charset="0"/>
                <a:ea typeface="Verdana" panose="020B0604030504040204" pitchFamily="34" charset="0"/>
              </a:rPr>
              <a:t>Bevordert en beschermt </a:t>
            </a:r>
          </a:p>
          <a:p>
            <a:r>
              <a:rPr lang="nl-NL" sz="1500" dirty="0">
                <a:latin typeface="Verdana" panose="020B0604030504040204" pitchFamily="34" charset="0"/>
                <a:ea typeface="Verdana" panose="020B0604030504040204" pitchFamily="34" charset="0"/>
              </a:rPr>
              <a:t>de gezondheid van iedereen </a:t>
            </a:r>
          </a:p>
        </p:txBody>
      </p:sp>
      <p:sp>
        <p:nvSpPr>
          <p:cNvPr id="9" name="Gelijkbenige driehoek 8">
            <a:extLst>
              <a:ext uri="{FF2B5EF4-FFF2-40B4-BE49-F238E27FC236}">
                <a16:creationId xmlns:a16="http://schemas.microsoft.com/office/drawing/2014/main" id="{A60C7F02-B510-4F41-AF2D-EEFDDA83BD92}"/>
              </a:ext>
            </a:extLst>
          </p:cNvPr>
          <p:cNvSpPr/>
          <p:nvPr/>
        </p:nvSpPr>
        <p:spPr>
          <a:xfrm>
            <a:off x="3912781" y="861239"/>
            <a:ext cx="1196163" cy="1759686"/>
          </a:xfrm>
          <a:prstGeom prst="triangl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highlight>
                <a:srgbClr val="008000"/>
              </a:highlight>
            </a:endParaRPr>
          </a:p>
        </p:txBody>
      </p:sp>
      <p:sp>
        <p:nvSpPr>
          <p:cNvPr id="10" name="Stroomdiagram: Handmatige bewerking 9">
            <a:extLst>
              <a:ext uri="{FF2B5EF4-FFF2-40B4-BE49-F238E27FC236}">
                <a16:creationId xmlns:a16="http://schemas.microsoft.com/office/drawing/2014/main" id="{69DDEEC9-5BDA-4EA3-80D9-B31215A4426A}"/>
              </a:ext>
            </a:extLst>
          </p:cNvPr>
          <p:cNvSpPr/>
          <p:nvPr/>
        </p:nvSpPr>
        <p:spPr>
          <a:xfrm rot="10800000">
            <a:off x="3519377" y="2626242"/>
            <a:ext cx="1998922" cy="1925674"/>
          </a:xfrm>
          <a:prstGeom prst="flowChartManualOperation">
            <a:avLst/>
          </a:prstGeom>
          <a:solidFill>
            <a:srgbClr val="33CC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D069959D-D8CB-4FB1-9F23-20DD6D2E8F5D}"/>
              </a:ext>
            </a:extLst>
          </p:cNvPr>
          <p:cNvSpPr txBox="1"/>
          <p:nvPr/>
        </p:nvSpPr>
        <p:spPr>
          <a:xfrm>
            <a:off x="3203058" y="5273473"/>
            <a:ext cx="2631557" cy="784830"/>
          </a:xfrm>
          <a:prstGeom prst="rect">
            <a:avLst/>
          </a:prstGeom>
          <a:noFill/>
        </p:spPr>
        <p:txBody>
          <a:bodyPr wrap="square" rtlCol="0">
            <a:spAutoFit/>
          </a:bodyPr>
          <a:lstStyle/>
          <a:p>
            <a:pPr algn="ctr"/>
            <a:r>
              <a:rPr lang="nl-NL" sz="1500" b="1" dirty="0">
                <a:latin typeface="Verdana" panose="020B0604030504040204" pitchFamily="34" charset="0"/>
                <a:ea typeface="Verdana" panose="020B0604030504040204" pitchFamily="34" charset="0"/>
              </a:rPr>
              <a:t>Basis voorzieningen, eigen kracht van inwoners</a:t>
            </a:r>
            <a:endParaRPr lang="nl-NL" sz="1500" dirty="0">
              <a:latin typeface="Verdana" panose="020B0604030504040204" pitchFamily="34" charset="0"/>
              <a:ea typeface="Verdana" panose="020B0604030504040204" pitchFamily="34" charset="0"/>
            </a:endParaRPr>
          </a:p>
        </p:txBody>
      </p:sp>
      <p:sp>
        <p:nvSpPr>
          <p:cNvPr id="12" name="Tekstvak 11">
            <a:extLst>
              <a:ext uri="{FF2B5EF4-FFF2-40B4-BE49-F238E27FC236}">
                <a16:creationId xmlns:a16="http://schemas.microsoft.com/office/drawing/2014/main" id="{B8B9741A-F27F-44C8-8A28-35C0659BD00F}"/>
              </a:ext>
            </a:extLst>
          </p:cNvPr>
          <p:cNvSpPr txBox="1"/>
          <p:nvPr/>
        </p:nvSpPr>
        <p:spPr>
          <a:xfrm>
            <a:off x="6134986" y="5215296"/>
            <a:ext cx="3094071" cy="1477328"/>
          </a:xfrm>
          <a:prstGeom prst="rect">
            <a:avLst/>
          </a:prstGeom>
          <a:noFill/>
        </p:spPr>
        <p:txBody>
          <a:bodyPr wrap="square" rtlCol="0">
            <a:spAutoFit/>
          </a:bodyPr>
          <a:lstStyle/>
          <a:p>
            <a:r>
              <a:rPr lang="nl-NL" sz="1500" dirty="0">
                <a:latin typeface="Verdana" panose="020B0604030504040204" pitchFamily="34" charset="0"/>
                <a:ea typeface="Verdana" panose="020B0604030504040204" pitchFamily="34" charset="0"/>
              </a:rPr>
              <a:t>Vaccinaties, gezonde leefomgeving (bijv geluid), sporten, </a:t>
            </a:r>
            <a:r>
              <a:rPr lang="nl-NL" sz="1500" dirty="0" err="1">
                <a:latin typeface="Verdana" panose="020B0604030504040204" pitchFamily="34" charset="0"/>
                <a:ea typeface="Verdana" panose="020B0604030504040204" pitchFamily="34" charset="0"/>
              </a:rPr>
              <a:t>centering</a:t>
            </a:r>
            <a:r>
              <a:rPr lang="nl-NL" sz="1500" dirty="0">
                <a:latin typeface="Verdana" panose="020B0604030504040204" pitchFamily="34" charset="0"/>
                <a:ea typeface="Verdana" panose="020B0604030504040204" pitchFamily="34" charset="0"/>
              </a:rPr>
              <a:t> </a:t>
            </a:r>
            <a:r>
              <a:rPr lang="nl-NL" sz="1500" dirty="0" err="1">
                <a:latin typeface="Verdana" panose="020B0604030504040204" pitchFamily="34" charset="0"/>
                <a:ea typeface="Verdana" panose="020B0604030504040204" pitchFamily="34" charset="0"/>
              </a:rPr>
              <a:t>pregnancy</a:t>
            </a:r>
            <a:endParaRPr lang="nl-NL" sz="1500" dirty="0">
              <a:latin typeface="Verdana" panose="020B0604030504040204" pitchFamily="34" charset="0"/>
              <a:ea typeface="Verdana" panose="020B0604030504040204" pitchFamily="34" charset="0"/>
            </a:endParaRPr>
          </a:p>
          <a:p>
            <a:r>
              <a:rPr lang="nl-NL" sz="1500" dirty="0">
                <a:latin typeface="Verdana" panose="020B0604030504040204" pitchFamily="34" charset="0"/>
                <a:ea typeface="Verdana" panose="020B0604030504040204" pitchFamily="34" charset="0"/>
              </a:rPr>
              <a:t>Nix18-campagne, consultatie-</a:t>
            </a:r>
          </a:p>
          <a:p>
            <a:r>
              <a:rPr lang="nl-NL" sz="1500" dirty="0">
                <a:latin typeface="Verdana" panose="020B0604030504040204" pitchFamily="34" charset="0"/>
                <a:ea typeface="Verdana" panose="020B0604030504040204" pitchFamily="34" charset="0"/>
              </a:rPr>
              <a:t>Bureau, onderwijs</a:t>
            </a:r>
          </a:p>
          <a:p>
            <a:r>
              <a:rPr lang="nl-NL" sz="1500" dirty="0">
                <a:latin typeface="Verdana" panose="020B0604030504040204" pitchFamily="34" charset="0"/>
                <a:ea typeface="Verdana" panose="020B0604030504040204" pitchFamily="34" charset="0"/>
              </a:rPr>
              <a:t> </a:t>
            </a:r>
          </a:p>
        </p:txBody>
      </p:sp>
      <p:sp>
        <p:nvSpPr>
          <p:cNvPr id="13" name="Rechthoek 12">
            <a:extLst>
              <a:ext uri="{FF2B5EF4-FFF2-40B4-BE49-F238E27FC236}">
                <a16:creationId xmlns:a16="http://schemas.microsoft.com/office/drawing/2014/main" id="{129D547F-EEE5-4BC8-8BDE-38FECB073FAE}"/>
              </a:ext>
            </a:extLst>
          </p:cNvPr>
          <p:cNvSpPr/>
          <p:nvPr/>
        </p:nvSpPr>
        <p:spPr>
          <a:xfrm>
            <a:off x="47846" y="3945825"/>
            <a:ext cx="3415708" cy="1015663"/>
          </a:xfrm>
          <a:prstGeom prst="rect">
            <a:avLst/>
          </a:prstGeom>
        </p:spPr>
        <p:txBody>
          <a:bodyPr wrap="square">
            <a:spAutoFit/>
          </a:bodyPr>
          <a:lstStyle/>
          <a:p>
            <a:r>
              <a:rPr lang="nl-NL" sz="1500" b="1" dirty="0">
                <a:latin typeface="Verdana" panose="020B0604030504040204" pitchFamily="34" charset="0"/>
                <a:ea typeface="Verdana" panose="020B0604030504040204" pitchFamily="34" charset="0"/>
                <a:cs typeface="Times New Roman" panose="02020603050405020304" pitchFamily="18" charset="0"/>
              </a:rPr>
              <a:t>Selectieve preventie:</a:t>
            </a:r>
            <a:r>
              <a:rPr lang="nl-NL" sz="1500" dirty="0">
                <a:latin typeface="Verdana" panose="020B0604030504040204" pitchFamily="34" charset="0"/>
                <a:ea typeface="Verdana" panose="020B0604030504040204" pitchFamily="34" charset="0"/>
                <a:cs typeface="Times New Roman" panose="02020603050405020304" pitchFamily="18" charset="0"/>
              </a:rPr>
              <a:t> </a:t>
            </a:r>
          </a:p>
          <a:p>
            <a:r>
              <a:rPr lang="nl-NL" sz="1500" dirty="0">
                <a:latin typeface="Verdana" panose="020B0604030504040204" pitchFamily="34" charset="0"/>
                <a:ea typeface="Verdana" panose="020B0604030504040204" pitchFamily="34" charset="0"/>
                <a:cs typeface="Times New Roman" panose="02020603050405020304" pitchFamily="18" charset="0"/>
              </a:rPr>
              <a:t>voorkomen dat personen met risicofactoren, daadwerkelijk problemen krijgen. </a:t>
            </a:r>
            <a:endParaRPr lang="nl-NL" sz="15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4" name="Rechthoek 13">
            <a:extLst>
              <a:ext uri="{FF2B5EF4-FFF2-40B4-BE49-F238E27FC236}">
                <a16:creationId xmlns:a16="http://schemas.microsoft.com/office/drawing/2014/main" id="{4DD39613-14B2-4243-9E2B-525470EC7021}"/>
              </a:ext>
            </a:extLst>
          </p:cNvPr>
          <p:cNvSpPr/>
          <p:nvPr/>
        </p:nvSpPr>
        <p:spPr>
          <a:xfrm>
            <a:off x="47846" y="2714925"/>
            <a:ext cx="3848986" cy="784830"/>
          </a:xfrm>
          <a:prstGeom prst="rect">
            <a:avLst/>
          </a:prstGeom>
        </p:spPr>
        <p:txBody>
          <a:bodyPr wrap="square">
            <a:spAutoFit/>
          </a:bodyPr>
          <a:lstStyle/>
          <a:p>
            <a:r>
              <a:rPr lang="nl-NL" sz="1500" b="1" dirty="0">
                <a:latin typeface="Verdana" panose="020B0604030504040204" pitchFamily="34" charset="0"/>
                <a:ea typeface="Verdana" panose="020B0604030504040204" pitchFamily="34" charset="0"/>
                <a:cs typeface="Times New Roman" panose="02020603050405020304" pitchFamily="18" charset="0"/>
              </a:rPr>
              <a:t>Geïndiceerde preventie:</a:t>
            </a:r>
          </a:p>
          <a:p>
            <a:r>
              <a:rPr lang="nl-NL" sz="1500" dirty="0">
                <a:latin typeface="Verdana" panose="020B0604030504040204" pitchFamily="34" charset="0"/>
                <a:ea typeface="Verdana" panose="020B0604030504040204" pitchFamily="34" charset="0"/>
                <a:cs typeface="Times New Roman" panose="02020603050405020304" pitchFamily="18" charset="0"/>
              </a:rPr>
              <a:t>voorkomen dat beginnende klachten verergeren tot een aandoening.</a:t>
            </a:r>
            <a:endParaRPr lang="nl-NL" sz="15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5" name="Rechthoek 14">
            <a:extLst>
              <a:ext uri="{FF2B5EF4-FFF2-40B4-BE49-F238E27FC236}">
                <a16:creationId xmlns:a16="http://schemas.microsoft.com/office/drawing/2014/main" id="{3B8521FF-C461-4B9B-89BA-FCBD39D24802}"/>
              </a:ext>
            </a:extLst>
          </p:cNvPr>
          <p:cNvSpPr/>
          <p:nvPr/>
        </p:nvSpPr>
        <p:spPr>
          <a:xfrm>
            <a:off x="47846" y="1284979"/>
            <a:ext cx="4572000" cy="784830"/>
          </a:xfrm>
          <a:prstGeom prst="rect">
            <a:avLst/>
          </a:prstGeom>
        </p:spPr>
        <p:txBody>
          <a:bodyPr>
            <a:spAutoFit/>
          </a:bodyPr>
          <a:lstStyle/>
          <a:p>
            <a:r>
              <a:rPr lang="nl-NL" sz="1500" b="1" dirty="0">
                <a:latin typeface="Verdana" panose="020B0604030504040204" pitchFamily="34" charset="0"/>
                <a:ea typeface="Verdana" panose="020B0604030504040204" pitchFamily="34" charset="0"/>
                <a:cs typeface="Times New Roman" panose="02020603050405020304" pitchFamily="18" charset="0"/>
              </a:rPr>
              <a:t>Zorg gerelateerde preventie:</a:t>
            </a:r>
            <a:r>
              <a:rPr lang="nl-NL" sz="1500" dirty="0">
                <a:latin typeface="Verdana" panose="020B0604030504040204" pitchFamily="34" charset="0"/>
                <a:ea typeface="Verdana" panose="020B0604030504040204" pitchFamily="34" charset="0"/>
                <a:cs typeface="Times New Roman" panose="02020603050405020304" pitchFamily="18" charset="0"/>
              </a:rPr>
              <a:t> </a:t>
            </a:r>
          </a:p>
          <a:p>
            <a:r>
              <a:rPr lang="nl-NL" sz="1500" dirty="0">
                <a:latin typeface="Verdana" panose="020B0604030504040204" pitchFamily="34" charset="0"/>
                <a:ea typeface="Verdana" panose="020B0604030504040204" pitchFamily="34" charset="0"/>
                <a:cs typeface="Times New Roman" panose="02020603050405020304" pitchFamily="18" charset="0"/>
              </a:rPr>
              <a:t>voorkomen dat een bestaande </a:t>
            </a:r>
          </a:p>
          <a:p>
            <a:r>
              <a:rPr lang="nl-NL" sz="1500" dirty="0">
                <a:latin typeface="Verdana" panose="020B0604030504040204" pitchFamily="34" charset="0"/>
                <a:ea typeface="Verdana" panose="020B0604030504040204" pitchFamily="34" charset="0"/>
                <a:cs typeface="Times New Roman" panose="02020603050405020304" pitchFamily="18" charset="0"/>
              </a:rPr>
              <a:t>aandoening leidt tot complicaties</a:t>
            </a:r>
          </a:p>
        </p:txBody>
      </p:sp>
      <p:sp>
        <p:nvSpPr>
          <p:cNvPr id="16" name="Rechthoek 15">
            <a:extLst>
              <a:ext uri="{FF2B5EF4-FFF2-40B4-BE49-F238E27FC236}">
                <a16:creationId xmlns:a16="http://schemas.microsoft.com/office/drawing/2014/main" id="{6A5427FC-0E69-4DB0-BB30-25CA6B4EA669}"/>
              </a:ext>
            </a:extLst>
          </p:cNvPr>
          <p:cNvSpPr/>
          <p:nvPr/>
        </p:nvSpPr>
        <p:spPr>
          <a:xfrm>
            <a:off x="3805636" y="3945825"/>
            <a:ext cx="1532727" cy="553998"/>
          </a:xfrm>
          <a:prstGeom prst="rect">
            <a:avLst/>
          </a:prstGeom>
        </p:spPr>
        <p:txBody>
          <a:bodyPr wrap="none">
            <a:spAutoFit/>
          </a:bodyPr>
          <a:lstStyle/>
          <a:p>
            <a:pPr algn="ctr"/>
            <a:r>
              <a:rPr lang="nl-NL" sz="1500" dirty="0">
                <a:latin typeface="Verdana" panose="020B0604030504040204" pitchFamily="34" charset="0"/>
                <a:ea typeface="Verdana" panose="020B0604030504040204" pitchFamily="34" charset="0"/>
                <a:cs typeface="Times New Roman" panose="02020603050405020304" pitchFamily="18" charset="0"/>
              </a:rPr>
              <a:t>Collectieve</a:t>
            </a:r>
          </a:p>
          <a:p>
            <a:pPr algn="ctr"/>
            <a:r>
              <a:rPr lang="nl-NL" sz="1500" dirty="0">
                <a:latin typeface="Verdana" panose="020B0604030504040204" pitchFamily="34" charset="0"/>
                <a:ea typeface="Verdana" panose="020B0604030504040204" pitchFamily="34" charset="0"/>
                <a:cs typeface="Times New Roman" panose="02020603050405020304" pitchFamily="18" charset="0"/>
              </a:rPr>
              <a:t>voorzieningen</a:t>
            </a:r>
            <a:endParaRPr lang="nl-NL" sz="15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8" name="Rechthoek 17">
            <a:extLst>
              <a:ext uri="{FF2B5EF4-FFF2-40B4-BE49-F238E27FC236}">
                <a16:creationId xmlns:a16="http://schemas.microsoft.com/office/drawing/2014/main" id="{328EA9AE-9135-4E6B-9D7D-6464178D7CC9}"/>
              </a:ext>
            </a:extLst>
          </p:cNvPr>
          <p:cNvSpPr/>
          <p:nvPr/>
        </p:nvSpPr>
        <p:spPr>
          <a:xfrm>
            <a:off x="3734807" y="2714925"/>
            <a:ext cx="1568058" cy="784830"/>
          </a:xfrm>
          <a:prstGeom prst="rect">
            <a:avLst/>
          </a:prstGeom>
        </p:spPr>
        <p:txBody>
          <a:bodyPr wrap="none">
            <a:spAutoFit/>
          </a:bodyPr>
          <a:lstStyle/>
          <a:p>
            <a:pPr algn="ctr"/>
            <a:r>
              <a:rPr lang="nl-NL" sz="1500" dirty="0">
                <a:latin typeface="Verdana" panose="020B0604030504040204" pitchFamily="34" charset="0"/>
                <a:ea typeface="Verdana" panose="020B0604030504040204" pitchFamily="34" charset="0"/>
                <a:cs typeface="Times New Roman" panose="02020603050405020304" pitchFamily="18" charset="0"/>
              </a:rPr>
              <a:t>Lichte en </a:t>
            </a:r>
          </a:p>
          <a:p>
            <a:pPr algn="ctr"/>
            <a:r>
              <a:rPr lang="nl-NL" sz="1500" dirty="0">
                <a:latin typeface="Verdana" panose="020B0604030504040204" pitchFamily="34" charset="0"/>
                <a:ea typeface="Verdana" panose="020B0604030504040204" pitchFamily="34" charset="0"/>
                <a:cs typeface="Times New Roman" panose="02020603050405020304" pitchFamily="18" charset="0"/>
              </a:rPr>
              <a:t>intensieve</a:t>
            </a:r>
          </a:p>
          <a:p>
            <a:pPr algn="ctr"/>
            <a:r>
              <a:rPr lang="nl-NL" sz="1500" dirty="0">
                <a:latin typeface="Verdana" panose="020B0604030504040204" pitchFamily="34" charset="0"/>
                <a:ea typeface="Verdana" panose="020B0604030504040204" pitchFamily="34" charset="0"/>
                <a:cs typeface="Times New Roman" panose="02020603050405020304" pitchFamily="18" charset="0"/>
              </a:rPr>
              <a:t>ondersteuning</a:t>
            </a:r>
            <a:endParaRPr lang="nl-NL" sz="15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9" name="Rechthoek 18">
            <a:extLst>
              <a:ext uri="{FF2B5EF4-FFF2-40B4-BE49-F238E27FC236}">
                <a16:creationId xmlns:a16="http://schemas.microsoft.com/office/drawing/2014/main" id="{CF22E6BF-F429-4239-89A6-41438BCFF936}"/>
              </a:ext>
            </a:extLst>
          </p:cNvPr>
          <p:cNvSpPr/>
          <p:nvPr/>
        </p:nvSpPr>
        <p:spPr>
          <a:xfrm>
            <a:off x="3788549" y="1284979"/>
            <a:ext cx="1444626" cy="553998"/>
          </a:xfrm>
          <a:prstGeom prst="rect">
            <a:avLst/>
          </a:prstGeom>
        </p:spPr>
        <p:txBody>
          <a:bodyPr wrap="none">
            <a:spAutoFit/>
          </a:bodyPr>
          <a:lstStyle/>
          <a:p>
            <a:pPr algn="ctr"/>
            <a:r>
              <a:rPr lang="nl-NL" sz="1500" dirty="0">
                <a:latin typeface="Verdana" panose="020B0604030504040204" pitchFamily="34" charset="0"/>
                <a:ea typeface="Verdana" panose="020B0604030504040204" pitchFamily="34" charset="0"/>
                <a:cs typeface="Times New Roman" panose="02020603050405020304" pitchFamily="18" charset="0"/>
              </a:rPr>
              <a:t>Complexe</a:t>
            </a:r>
          </a:p>
          <a:p>
            <a:pPr algn="ctr"/>
            <a:r>
              <a:rPr lang="nl-NL" sz="1500" dirty="0">
                <a:latin typeface="Verdana" panose="020B0604030504040204" pitchFamily="34" charset="0"/>
                <a:ea typeface="Verdana" panose="020B0604030504040204" pitchFamily="34" charset="0"/>
                <a:cs typeface="Times New Roman" panose="02020603050405020304" pitchFamily="18" charset="0"/>
              </a:rPr>
              <a:t>Problematiek</a:t>
            </a:r>
            <a:endParaRPr lang="nl-NL" sz="15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0" name="Tekstvak 19">
            <a:extLst>
              <a:ext uri="{FF2B5EF4-FFF2-40B4-BE49-F238E27FC236}">
                <a16:creationId xmlns:a16="http://schemas.microsoft.com/office/drawing/2014/main" id="{FBA6E592-849D-49F4-A07F-EF39973B1D45}"/>
              </a:ext>
            </a:extLst>
          </p:cNvPr>
          <p:cNvSpPr txBox="1"/>
          <p:nvPr/>
        </p:nvSpPr>
        <p:spPr>
          <a:xfrm>
            <a:off x="6134986" y="1284979"/>
            <a:ext cx="3352869" cy="1246495"/>
          </a:xfrm>
          <a:prstGeom prst="rect">
            <a:avLst/>
          </a:prstGeom>
          <a:noFill/>
        </p:spPr>
        <p:txBody>
          <a:bodyPr wrap="square" rtlCol="0">
            <a:spAutoFit/>
          </a:bodyPr>
          <a:lstStyle/>
          <a:p>
            <a:r>
              <a:rPr lang="nl-NL" sz="1500" dirty="0">
                <a:latin typeface="Verdana" panose="020B0604030504040204" pitchFamily="34" charset="0"/>
                <a:ea typeface="Verdana" panose="020B0604030504040204" pitchFamily="34" charset="0"/>
              </a:rPr>
              <a:t>Leefstijlinterventie diabetes patiënten, psychiatrische ondersteuning, </a:t>
            </a:r>
          </a:p>
          <a:p>
            <a:r>
              <a:rPr lang="nl-NL" sz="1500" dirty="0">
                <a:latin typeface="Verdana" panose="020B0604030504040204" pitchFamily="34" charset="0"/>
                <a:ea typeface="Verdana" panose="020B0604030504040204" pitchFamily="34" charset="0"/>
              </a:rPr>
              <a:t>multiproblem.</a:t>
            </a:r>
          </a:p>
          <a:p>
            <a:r>
              <a:rPr lang="nl-NL" sz="1500" dirty="0">
                <a:latin typeface="Verdana" panose="020B0604030504040204" pitchFamily="34" charset="0"/>
                <a:ea typeface="Verdana" panose="020B0604030504040204" pitchFamily="34" charset="0"/>
              </a:rPr>
              <a:t> </a:t>
            </a:r>
          </a:p>
        </p:txBody>
      </p:sp>
      <p:sp>
        <p:nvSpPr>
          <p:cNvPr id="21" name="Tekstvak 20">
            <a:extLst>
              <a:ext uri="{FF2B5EF4-FFF2-40B4-BE49-F238E27FC236}">
                <a16:creationId xmlns:a16="http://schemas.microsoft.com/office/drawing/2014/main" id="{508D89A4-4B47-4B7C-AEFC-BC2788222EB0}"/>
              </a:ext>
            </a:extLst>
          </p:cNvPr>
          <p:cNvSpPr txBox="1"/>
          <p:nvPr/>
        </p:nvSpPr>
        <p:spPr>
          <a:xfrm>
            <a:off x="6134986" y="2714925"/>
            <a:ext cx="3352869" cy="1015663"/>
          </a:xfrm>
          <a:prstGeom prst="rect">
            <a:avLst/>
          </a:prstGeom>
          <a:noFill/>
        </p:spPr>
        <p:txBody>
          <a:bodyPr wrap="square" rtlCol="0">
            <a:spAutoFit/>
          </a:bodyPr>
          <a:lstStyle/>
          <a:p>
            <a:r>
              <a:rPr lang="nl-NL" sz="1500" dirty="0">
                <a:latin typeface="Verdana" panose="020B0604030504040204" pitchFamily="34" charset="0"/>
                <a:ea typeface="Verdana" panose="020B0604030504040204" pitchFamily="34" charset="0"/>
              </a:rPr>
              <a:t>Aanpak ernstige schulden, </a:t>
            </a:r>
          </a:p>
          <a:p>
            <a:r>
              <a:rPr lang="nl-NL" sz="1500" dirty="0">
                <a:latin typeface="Verdana" panose="020B0604030504040204" pitchFamily="34" charset="0"/>
                <a:ea typeface="Verdana" panose="020B0604030504040204" pitchFamily="34" charset="0"/>
              </a:rPr>
              <a:t>Woudenberg beweegt,</a:t>
            </a:r>
          </a:p>
          <a:p>
            <a:r>
              <a:rPr lang="nl-NL" sz="1500" dirty="0">
                <a:latin typeface="Verdana" panose="020B0604030504040204" pitchFamily="34" charset="0"/>
                <a:ea typeface="Verdana" panose="020B0604030504040204" pitchFamily="34" charset="0"/>
              </a:rPr>
              <a:t>fysiotherapie na vallen, </a:t>
            </a:r>
          </a:p>
          <a:p>
            <a:r>
              <a:rPr lang="nl-NL" sz="1500" dirty="0">
                <a:latin typeface="Verdana" panose="020B0604030504040204" pitchFamily="34" charset="0"/>
                <a:ea typeface="Verdana" panose="020B0604030504040204" pitchFamily="34" charset="0"/>
              </a:rPr>
              <a:t>welzijn op recept </a:t>
            </a:r>
          </a:p>
        </p:txBody>
      </p:sp>
      <p:sp>
        <p:nvSpPr>
          <p:cNvPr id="22" name="Tekstvak 21">
            <a:extLst>
              <a:ext uri="{FF2B5EF4-FFF2-40B4-BE49-F238E27FC236}">
                <a16:creationId xmlns:a16="http://schemas.microsoft.com/office/drawing/2014/main" id="{457A32BE-B7BB-4FDC-B798-D7494B8B4D04}"/>
              </a:ext>
            </a:extLst>
          </p:cNvPr>
          <p:cNvSpPr txBox="1"/>
          <p:nvPr/>
        </p:nvSpPr>
        <p:spPr>
          <a:xfrm>
            <a:off x="6134986" y="3945825"/>
            <a:ext cx="3352869" cy="1246495"/>
          </a:xfrm>
          <a:prstGeom prst="rect">
            <a:avLst/>
          </a:prstGeom>
          <a:noFill/>
        </p:spPr>
        <p:txBody>
          <a:bodyPr wrap="square" rtlCol="0">
            <a:spAutoFit/>
          </a:bodyPr>
          <a:lstStyle/>
          <a:p>
            <a:r>
              <a:rPr lang="nl-NL" sz="1500" dirty="0">
                <a:latin typeface="Verdana" panose="020B0604030504040204" pitchFamily="34" charset="0"/>
                <a:ea typeface="Verdana" panose="020B0604030504040204" pitchFamily="34" charset="0"/>
              </a:rPr>
              <a:t>VVE, Stevig Ouderschap, jongerenwerk, </a:t>
            </a:r>
          </a:p>
          <a:p>
            <a:r>
              <a:rPr lang="nl-NL" sz="1500" dirty="0">
                <a:latin typeface="Verdana" panose="020B0604030504040204" pitchFamily="34" charset="0"/>
                <a:ea typeface="Verdana" panose="020B0604030504040204" pitchFamily="34" charset="0"/>
              </a:rPr>
              <a:t>bijeenkomsten in relatie tot voorkomen eenzaamheid </a:t>
            </a:r>
          </a:p>
          <a:p>
            <a:r>
              <a:rPr lang="nl-NL" sz="15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4957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p:bldP spid="12" grpId="0"/>
      <p:bldP spid="13" grpId="0"/>
      <p:bldP spid="14" grpId="0"/>
      <p:bldP spid="15" grpId="0"/>
      <p:bldP spid="16"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900" y="553793"/>
            <a:ext cx="6921500" cy="716207"/>
          </a:xfrm>
        </p:spPr>
        <p:txBody>
          <a:bodyPr/>
          <a:lstStyle/>
          <a:p>
            <a:r>
              <a:rPr lang="nl-NL" sz="4000" b="1" dirty="0"/>
              <a:t>Vragen?</a:t>
            </a:r>
          </a:p>
        </p:txBody>
      </p:sp>
      <p:pic>
        <p:nvPicPr>
          <p:cNvPr id="6" name="Afbeelding 5" descr="Afbeelding met boom, gras, buiten, bos&#10;&#10;Automatisch gegenereerde beschrijving">
            <a:extLst>
              <a:ext uri="{FF2B5EF4-FFF2-40B4-BE49-F238E27FC236}">
                <a16:creationId xmlns:a16="http://schemas.microsoft.com/office/drawing/2014/main" id="{83CC8D9E-5307-4CF1-958C-B30333ED95CD}"/>
              </a:ext>
            </a:extLst>
          </p:cNvPr>
          <p:cNvPicPr>
            <a:picLocks noChangeAspect="1"/>
          </p:cNvPicPr>
          <p:nvPr/>
        </p:nvPicPr>
        <p:blipFill>
          <a:blip r:embed="rId3"/>
          <a:stretch>
            <a:fillRect/>
          </a:stretch>
        </p:blipFill>
        <p:spPr>
          <a:xfrm>
            <a:off x="994144" y="1539153"/>
            <a:ext cx="7155712" cy="4765054"/>
          </a:xfrm>
          <a:prstGeom prst="rect">
            <a:avLst/>
          </a:prstGeom>
        </p:spPr>
      </p:pic>
    </p:spTree>
    <p:extLst>
      <p:ext uri="{BB962C8B-B14F-4D97-AF65-F5344CB8AC3E}">
        <p14:creationId xmlns:p14="http://schemas.microsoft.com/office/powerpoint/2010/main" val="3017074028"/>
      </p:ext>
    </p:extLst>
  </p:cSld>
  <p:clrMapOvr>
    <a:masterClrMapping/>
  </p:clrMapOvr>
</p:sld>
</file>

<file path=ppt/theme/theme1.xml><?xml version="1.0" encoding="utf-8"?>
<a:theme xmlns:a="http://schemas.openxmlformats.org/drawingml/2006/main" name="De_toekomst_iedereen_doet_mee_concep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De_toekomst_iedereen_doet_mee_concept1</Template>
  <TotalTime>2781</TotalTime>
  <Words>1591</Words>
  <Application>Microsoft Office PowerPoint</Application>
  <PresentationFormat>Diavoorstelling (4:3)</PresentationFormat>
  <Paragraphs>100</Paragraphs>
  <Slides>7</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Verdana</vt:lpstr>
      <vt:lpstr>De_toekomst_iedereen_doet_mee_concept1</vt:lpstr>
      <vt:lpstr>Zorg redt mensenlevens,   Preventie redt generaties</vt:lpstr>
      <vt:lpstr>PowerPoint-presentatie</vt:lpstr>
      <vt:lpstr>Gezondheidsverschillen naar  opleiding en migratie-achtergrond</vt:lpstr>
      <vt:lpstr>Relatie met moeite met rondkomen</vt:lpstr>
      <vt:lpstr>PowerPoint-presentatie</vt:lpstr>
      <vt:lpstr>De Preventiepiramide</vt:lpstr>
      <vt:lpstr>Vragen?</vt:lpstr>
    </vt:vector>
  </TitlesOfParts>
  <Company>Gemeente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toekomst:  iedereen doet mee!?</dc:title>
  <dc:creator>Schreurs, Hanneke</dc:creator>
  <cp:lastModifiedBy>Christie Mullie</cp:lastModifiedBy>
  <cp:revision>153</cp:revision>
  <cp:lastPrinted>2021-02-02T17:28:22Z</cp:lastPrinted>
  <dcterms:created xsi:type="dcterms:W3CDTF">2018-09-04T09:20:02Z</dcterms:created>
  <dcterms:modified xsi:type="dcterms:W3CDTF">2021-02-07T19:40:13Z</dcterms:modified>
</cp:coreProperties>
</file>